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9"/>
  </p:notesMasterIdLst>
  <p:sldIdLst>
    <p:sldId id="423" r:id="rId2"/>
    <p:sldId id="256" r:id="rId3"/>
    <p:sldId id="412" r:id="rId4"/>
    <p:sldId id="413" r:id="rId5"/>
    <p:sldId id="421" r:id="rId6"/>
    <p:sldId id="422" r:id="rId7"/>
    <p:sldId id="420" r:id="rId8"/>
    <p:sldId id="414" r:id="rId9"/>
    <p:sldId id="415" r:id="rId10"/>
    <p:sldId id="417" r:id="rId11"/>
    <p:sldId id="416" r:id="rId12"/>
    <p:sldId id="418" r:id="rId13"/>
    <p:sldId id="419" r:id="rId14"/>
    <p:sldId id="425" r:id="rId15"/>
    <p:sldId id="427" r:id="rId16"/>
    <p:sldId id="424" r:id="rId17"/>
    <p:sldId id="426" r:id="rId18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31" autoAdjust="0"/>
  </p:normalViewPr>
  <p:slideViewPr>
    <p:cSldViewPr snapToGrid="0" showGuides="1">
      <p:cViewPr varScale="1">
        <p:scale>
          <a:sx n="127" d="100"/>
          <a:sy n="127" d="100"/>
        </p:scale>
        <p:origin x="12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84B10-8634-462C-91F3-69F24DFB076E}" type="datetimeFigureOut">
              <a:rPr lang="nl-NL" smtClean="0"/>
              <a:t>30-7-2021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90238-D9B6-4518-95CB-6242AF9A17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45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Titeldia</a:t>
            </a:r>
            <a:r>
              <a:rPr lang="nl-NL" dirty="0"/>
              <a:t> Nederlands. Verander</a:t>
            </a:r>
            <a:r>
              <a:rPr lang="nl-NL" baseline="0" dirty="0"/>
              <a:t> de </a:t>
            </a:r>
            <a:r>
              <a:rPr lang="nl-NL" baseline="0" dirty="0" err="1"/>
              <a:t>titeldia</a:t>
            </a:r>
            <a:r>
              <a:rPr lang="nl-NL" baseline="0" dirty="0"/>
              <a:t> in een Engelstalige door in de lijstweergave (links) te rechts-klikken op de </a:t>
            </a:r>
            <a:r>
              <a:rPr lang="nl-NL" baseline="0" dirty="0" err="1"/>
              <a:t>titeldia</a:t>
            </a:r>
            <a:r>
              <a:rPr lang="nl-NL" baseline="0" dirty="0"/>
              <a:t>. Kies de Engelstalige indeling.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9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30-7-2021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9899"/>
            <a:ext cx="9145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81328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1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0442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marL="360000" lvl="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Klikken om de tekststijl van het model te bewerken</a:t>
            </a:r>
          </a:p>
          <a:p>
            <a:pPr marL="360000" lvl="1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360000" lvl="2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30-7-2021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6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802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30-7-2021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0" y="1052736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81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en-GB" noProof="0" smtClean="0"/>
              <a:pPr/>
              <a:t>30/07/2021</a:t>
            </a:fld>
            <a:endParaRPr lang="en-GB" noProof="0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 bwMode="auto">
          <a:xfrm>
            <a:off x="-1" y="0"/>
            <a:ext cx="9144000" cy="15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81328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64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30-7-2021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22252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246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30-7-2021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0953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3" y="213285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30-7-2021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3" y="2156859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76908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30-7-2021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73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8031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9990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30FFF43-A68E-4441-863F-1E5FDC9C9E7E}" type="datetimeFigureOut">
              <a:rPr lang="nl-NL" smtClean="0"/>
              <a:pPr/>
              <a:t>30-7-2021</a:t>
            </a:fld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0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Verdana" panose="020B060403050404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de@rvo.nl" TargetMode="External"/><Relationship Id="rId2" Type="http://schemas.openxmlformats.org/officeDocument/2006/relationships/hyperlink" Target="http://www.rvo.nl/sd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72542-6AA4-4409-94C5-BBA23BD13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200" y="1988840"/>
            <a:ext cx="4495800" cy="1739528"/>
          </a:xfrm>
        </p:spPr>
        <p:txBody>
          <a:bodyPr/>
          <a:lstStyle/>
          <a:p>
            <a:r>
              <a:rPr lang="nl-NL" sz="2800" dirty="0"/>
              <a:t>Informatiebijeenkomst CCS in de SDE++ 2021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C90A54-6A70-419A-AD36-5257F1491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064" y="4228311"/>
            <a:ext cx="3946416" cy="1655762"/>
          </a:xfrm>
        </p:spPr>
        <p:txBody>
          <a:bodyPr/>
          <a:lstStyle/>
          <a:p>
            <a:r>
              <a:rPr lang="nl-NL" sz="1600" dirty="0"/>
              <a:t>Jan Bouke Agterhuis</a:t>
            </a:r>
          </a:p>
          <a:p>
            <a:r>
              <a:rPr lang="nl-NL" sz="1600" dirty="0"/>
              <a:t>Martijn van de Sande</a:t>
            </a:r>
          </a:p>
          <a:p>
            <a:endParaRPr lang="nl-NL" dirty="0"/>
          </a:p>
          <a:p>
            <a:r>
              <a:rPr lang="nl-NL" sz="1600" dirty="0"/>
              <a:t>27 juli 2021</a:t>
            </a:r>
          </a:p>
        </p:txBody>
      </p:sp>
      <p:pic>
        <p:nvPicPr>
          <p:cNvPr id="5" name="Graphic 4" descr="Gsm-mast">
            <a:extLst>
              <a:ext uri="{FF2B5EF4-FFF2-40B4-BE49-F238E27FC236}">
                <a16:creationId xmlns:a16="http://schemas.microsoft.com/office/drawing/2014/main" id="{D4F99879-4DE1-444D-9F89-7FC67DA9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206" y="1703211"/>
            <a:ext cx="3451578" cy="34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7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B727E-9BC5-4E5F-AC44-0E93497F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CCS-project, variant C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C607486-DDC8-4576-A359-0F875CCD2D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2441" y="1891900"/>
            <a:ext cx="7921354" cy="283324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86366AB-60D3-4457-A45C-1506785241B8}"/>
              </a:ext>
            </a:extLst>
          </p:cNvPr>
          <p:cNvSpPr/>
          <p:nvPr/>
        </p:nvSpPr>
        <p:spPr>
          <a:xfrm>
            <a:off x="251520" y="4641941"/>
            <a:ext cx="792135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6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/>
              <a:cs typeface="Arial"/>
            </a:endParaRPr>
          </a:p>
          <a:p>
            <a:pPr marL="360000" lvl="0" indent="-36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Arial"/>
              </a:rPr>
              <a:t>Voeg 3 “Transport- en opslagverklaring”-en bij de aanvraag</a:t>
            </a:r>
          </a:p>
          <a:p>
            <a:pPr marL="360000" lvl="0" indent="-36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Arial"/>
              </a:rPr>
              <a:t>Bij elk van de verklaringen voegt u een rapport over de relevante onderdelen van de transport- en opslag keten.</a:t>
            </a:r>
          </a:p>
        </p:txBody>
      </p:sp>
    </p:spTree>
    <p:extLst>
      <p:ext uri="{BB962C8B-B14F-4D97-AF65-F5344CB8AC3E}">
        <p14:creationId xmlns:p14="http://schemas.microsoft.com/office/powerpoint/2010/main" val="387557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0B97E-6409-4135-89FC-EB27B530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CCS-project, variant 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759CA10-6052-4EA4-BD49-F25385C621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2768" y="2118919"/>
            <a:ext cx="7884238" cy="281997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1AD0058-EC67-4639-AA1D-A3F0653032D6}"/>
              </a:ext>
            </a:extLst>
          </p:cNvPr>
          <p:cNvSpPr/>
          <p:nvPr/>
        </p:nvSpPr>
        <p:spPr>
          <a:xfrm>
            <a:off x="432769" y="4924955"/>
            <a:ext cx="7884237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6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Arial"/>
              </a:rPr>
              <a:t>Voeg 3 “Transport- en opslagverklaring”-en bij de aanvraag</a:t>
            </a:r>
          </a:p>
          <a:p>
            <a:pPr marL="360000" lvl="0" indent="-36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Arial"/>
              </a:rPr>
              <a:t>Bij elk van de verklaringen voegt u een rapport over de relevante onderdelen van de transport- en opslag keten.</a:t>
            </a:r>
          </a:p>
        </p:txBody>
      </p:sp>
    </p:spTree>
    <p:extLst>
      <p:ext uri="{BB962C8B-B14F-4D97-AF65-F5344CB8AC3E}">
        <p14:creationId xmlns:p14="http://schemas.microsoft.com/office/powerpoint/2010/main" val="313680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17438-010E-4E6C-B720-27512228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T&amp;O verklaring en Rapport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5E69CE-4835-4A64-9529-15EFED0B16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381" y="1849340"/>
            <a:ext cx="8640000" cy="4032250"/>
          </a:xfrm>
        </p:spPr>
        <p:txBody>
          <a:bodyPr/>
          <a:lstStyle/>
          <a:p>
            <a:r>
              <a:rPr lang="nl-NL" sz="1800" dirty="0"/>
              <a:t>De verklaringen dienen zelfstandig of tezamen het transport en de opslag met betrekking tot de afgevangen CO</a:t>
            </a:r>
            <a:r>
              <a:rPr lang="nl-NL" sz="1800" baseline="-25000" dirty="0"/>
              <a:t>2</a:t>
            </a:r>
            <a:r>
              <a:rPr lang="nl-NL" sz="1800" dirty="0"/>
              <a:t>-capaciteit volledig te kunnen garanderen.</a:t>
            </a:r>
          </a:p>
          <a:p>
            <a:pPr marL="0" indent="0">
              <a:buNone/>
            </a:pPr>
            <a:r>
              <a:rPr lang="nl-NL" sz="1800" dirty="0"/>
              <a:t>Transport</a:t>
            </a:r>
          </a:p>
          <a:p>
            <a:r>
              <a:rPr lang="nl-NL" sz="1800" dirty="0"/>
              <a:t>Bij meerdere transportpartijen moeten ze complementair aan elkaar zijn, geen alternatief voor elkaar.</a:t>
            </a:r>
          </a:p>
          <a:p>
            <a:pPr marL="0" indent="0">
              <a:buNone/>
            </a:pPr>
            <a:r>
              <a:rPr lang="nl-NL" sz="1800" dirty="0"/>
              <a:t>Opslagcapaciteit</a:t>
            </a:r>
          </a:p>
          <a:p>
            <a:r>
              <a:rPr lang="nl-NL" sz="1800" dirty="0"/>
              <a:t>Aansluitend op de beschikbaarheid van transportcapaciteit.</a:t>
            </a:r>
          </a:p>
          <a:p>
            <a:r>
              <a:rPr lang="nl-NL" sz="1800" dirty="0"/>
              <a:t>Afgegeven door de transportpartij die opslag bij een opslagoperator garandeert, of door een opslagoperator zelf.</a:t>
            </a:r>
          </a:p>
          <a:p>
            <a:r>
              <a:rPr lang="nl-NL" sz="1800" dirty="0"/>
              <a:t>Indien sprake is van meerdere opslagoperators waaruit nog geen keuze is gemaakt, is het aantal opslagoperators gemaximeerd op drie.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7AD03-E0AE-4103-A277-F7A6213C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8759"/>
            <a:ext cx="8640960" cy="573487"/>
          </a:xfrm>
        </p:spPr>
        <p:txBody>
          <a:bodyPr/>
          <a:lstStyle/>
          <a:p>
            <a:r>
              <a:rPr lang="nl-NL" dirty="0"/>
              <a:t>Transport en Opslag Verklaring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5794D8-FE45-4467-966D-A9508BD0E6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000" y="1903128"/>
            <a:ext cx="8640000" cy="403225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“Verklaringen over de beschikbaarheid van transport- en/of opslagcapaciteit SDE++ 2021”</a:t>
            </a:r>
          </a:p>
          <a:p>
            <a:r>
              <a:rPr lang="nl-NL" sz="2000" dirty="0"/>
              <a:t>Model staat op site RVO</a:t>
            </a:r>
          </a:p>
          <a:p>
            <a:r>
              <a:rPr lang="nl-NL" sz="2000" dirty="0"/>
              <a:t>Geen verplicht model, advies dit wel te gebruiken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32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21B9A-4BA1-4778-BC80-9BA23380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T&amp;O rapport / haalbaarheidsstudie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346BF8-E529-42E9-A1FA-83E71A809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2132854"/>
            <a:ext cx="8640000" cy="4032250"/>
          </a:xfrm>
        </p:spPr>
        <p:txBody>
          <a:bodyPr/>
          <a:lstStyle/>
          <a:p>
            <a:r>
              <a:rPr lang="nl-NL" sz="2000" dirty="0"/>
              <a:t>Ter technische en economische onderbouwing van de T&amp;O verklaring</a:t>
            </a:r>
          </a:p>
          <a:p>
            <a:r>
              <a:rPr lang="nl-NL" sz="2000" dirty="0"/>
              <a:t>Opgenomen in Alg. </a:t>
            </a:r>
            <a:r>
              <a:rPr lang="nl-NL" sz="2000" dirty="0" err="1"/>
              <a:t>Uitv</a:t>
            </a:r>
            <a:r>
              <a:rPr lang="nl-NL" sz="2000" dirty="0"/>
              <a:t>. Reg. SDE, Artikel 2</a:t>
            </a:r>
          </a:p>
          <a:p>
            <a:r>
              <a:rPr lang="nl-NL" sz="2000" dirty="0"/>
              <a:t>Verplichte indeling </a:t>
            </a:r>
          </a:p>
          <a:p>
            <a:r>
              <a:rPr lang="nl-NL" sz="2000" dirty="0"/>
              <a:t>Maximaal 80 pagina’s:</a:t>
            </a:r>
          </a:p>
          <a:p>
            <a:pPr lvl="1"/>
            <a:r>
              <a:rPr lang="nl-NL" sz="1800" dirty="0"/>
              <a:t>Opslag (per opslagverklaring)</a:t>
            </a:r>
          </a:p>
          <a:p>
            <a:pPr lvl="2"/>
            <a:r>
              <a:rPr lang="nl-NL" sz="1800" dirty="0"/>
              <a:t>onderdelen 2.1 tot en met 2.5., ca. 60 pagina’s </a:t>
            </a:r>
          </a:p>
          <a:p>
            <a:pPr lvl="1"/>
            <a:r>
              <a:rPr lang="nl-NL" sz="1800" dirty="0"/>
              <a:t>Transport (per transportverklaring)</a:t>
            </a:r>
          </a:p>
          <a:p>
            <a:pPr lvl="2"/>
            <a:r>
              <a:rPr lang="nl-NL" sz="1800" dirty="0"/>
              <a:t>onderdeel 2.6., ca. 20 pagina’s </a:t>
            </a:r>
          </a:p>
          <a:p>
            <a:r>
              <a:rPr lang="nl-NL" sz="2000" dirty="0"/>
              <a:t>Een model met de minimale inhoud wordt op de RVO website gepubliceerd. </a:t>
            </a:r>
          </a:p>
          <a:p>
            <a:r>
              <a:rPr lang="nl-NL" sz="2000" dirty="0"/>
              <a:t>Wordt door RVO en TNO-AGE getoetst</a:t>
            </a:r>
          </a:p>
        </p:txBody>
      </p:sp>
    </p:spTree>
    <p:extLst>
      <p:ext uri="{BB962C8B-B14F-4D97-AF65-F5344CB8AC3E}">
        <p14:creationId xmlns:p14="http://schemas.microsoft.com/office/powerpoint/2010/main" val="65259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B34AD-10CB-41C0-818E-9CCAD247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4" y="1234439"/>
            <a:ext cx="8640960" cy="864094"/>
          </a:xfrm>
        </p:spPr>
        <p:txBody>
          <a:bodyPr/>
          <a:lstStyle/>
          <a:p>
            <a:r>
              <a:rPr lang="nl-NL" dirty="0"/>
              <a:t>TNO-AGE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BB6F152B-47C3-457E-8F9D-94951204AD1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2731120"/>
              </p:ext>
            </p:extLst>
          </p:nvPr>
        </p:nvGraphicFramePr>
        <p:xfrm>
          <a:off x="378373" y="1816187"/>
          <a:ext cx="7510692" cy="4204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8819">
                  <a:extLst>
                    <a:ext uri="{9D8B030D-6E8A-4147-A177-3AD203B41FA5}">
                      <a16:colId xmlns:a16="http://schemas.microsoft.com/office/drawing/2014/main" val="1261235630"/>
                    </a:ext>
                  </a:extLst>
                </a:gridCol>
                <a:gridCol w="592784">
                  <a:extLst>
                    <a:ext uri="{9D8B030D-6E8A-4147-A177-3AD203B41FA5}">
                      <a16:colId xmlns:a16="http://schemas.microsoft.com/office/drawing/2014/main" val="336204470"/>
                    </a:ext>
                  </a:extLst>
                </a:gridCol>
                <a:gridCol w="599089">
                  <a:extLst>
                    <a:ext uri="{9D8B030D-6E8A-4147-A177-3AD203B41FA5}">
                      <a16:colId xmlns:a16="http://schemas.microsoft.com/office/drawing/2014/main" val="2269166024"/>
                    </a:ext>
                  </a:extLst>
                </a:gridCol>
              </a:tblGrid>
              <a:tr h="3501009">
                <a:tc>
                  <a:txBody>
                    <a:bodyPr/>
                    <a:lstStyle/>
                    <a:p>
                      <a:pPr marL="0" indent="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2.1 Algemene achtergrond opslaglocatie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Locatie en beschrijving reservoir met opslagconcept (naam opslagvoorkomen(s) conform nlog.nl). </a:t>
                      </a:r>
                    </a:p>
                    <a:p>
                      <a:pPr marL="0" indent="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2.2 Aantonen insluitingsconcept met geologische en technische barrières.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Kwaliteit van: afsluitende laag,  afsluitende breuken,  trap om CO</a:t>
                      </a:r>
                      <a:r>
                        <a:rPr lang="nl-NL" sz="11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 in te sluiten, putten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Hierbij moet de aanvrager aantonen dat gangbare methoden voor geologische </a:t>
                      </a:r>
                      <a:r>
                        <a:rPr lang="nl-NL" sz="1100" b="0" dirty="0" err="1">
                          <a:solidFill>
                            <a:schemeClr val="tx1"/>
                          </a:solidFill>
                          <a:effectLst/>
                        </a:rPr>
                        <a:t>karakterisatie</a:t>
                      </a: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 en modellering zijn gebruikt.</a:t>
                      </a:r>
                    </a:p>
                    <a:p>
                      <a:pPr marL="0" indent="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2.3 Opslagcapaciteit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Aantonen dat de opslagvoorkomen over voldoende opslagcapaciteit beschikt met betrekking tot de hoeveelheid CO</a:t>
                      </a:r>
                      <a:r>
                        <a:rPr lang="nl-NL" sz="11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 die wordt afgevangen bij de productie-installatie. </a:t>
                      </a:r>
                    </a:p>
                    <a:p>
                      <a:pPr marL="0" indent="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2.4 </a:t>
                      </a:r>
                      <a:r>
                        <a:rPr lang="nl-NL" sz="1100" b="0" dirty="0" err="1">
                          <a:solidFill>
                            <a:schemeClr val="tx1"/>
                          </a:solidFill>
                          <a:effectLst/>
                        </a:rPr>
                        <a:t>Injectiviteit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Aantonen dat de berekende </a:t>
                      </a:r>
                      <a:r>
                        <a:rPr lang="nl-NL" sz="1100" b="0" dirty="0" err="1">
                          <a:solidFill>
                            <a:schemeClr val="tx1"/>
                          </a:solidFill>
                          <a:effectLst/>
                        </a:rPr>
                        <a:t>injectiviteit</a:t>
                      </a: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 aansluit bij de verwachte CO</a:t>
                      </a:r>
                      <a:r>
                        <a:rPr lang="nl-NL" sz="11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 stroom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2.5 Haalbaarheid opslag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planning en uitvoering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nl-N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effectLst/>
                        </a:rPr>
                        <a:t>Advies TNO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effectLst/>
                        </a:rPr>
                        <a:t>Besluit RVO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53178"/>
                  </a:ext>
                </a:extLst>
              </a:tr>
              <a:tr h="5412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2.6 Haalbaarheid transportinfrastructuur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  <a:t>Aantonen dat de voorgestelde transportmodaliteit en transportroute haalbaar zijn</a:t>
                      </a:r>
                      <a:br>
                        <a:rPr lang="nl-NL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nl-N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4278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4345D6-A20E-4F49-9D94-BB725AEAB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194" y="-9168"/>
            <a:ext cx="9203194" cy="4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14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B80C8-DAE4-4FD0-B8F6-C9EFE4BF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Tijdpad en mijlpalen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E0ED6788-2F08-41D3-89B9-57FE18977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74212"/>
              </p:ext>
            </p:extLst>
          </p:nvPr>
        </p:nvGraphicFramePr>
        <p:xfrm>
          <a:off x="770964" y="2132854"/>
          <a:ext cx="7745505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17">
                  <a:extLst>
                    <a:ext uri="{9D8B030D-6E8A-4147-A177-3AD203B41FA5}">
                      <a16:colId xmlns:a16="http://schemas.microsoft.com/office/drawing/2014/main" val="4285568480"/>
                    </a:ext>
                  </a:extLst>
                </a:gridCol>
                <a:gridCol w="1730189">
                  <a:extLst>
                    <a:ext uri="{9D8B030D-6E8A-4147-A177-3AD203B41FA5}">
                      <a16:colId xmlns:a16="http://schemas.microsoft.com/office/drawing/2014/main" val="184422909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3391207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vanaf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tot uiterlijk / termijn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7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Openstelling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5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11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2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Beoordeling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indiening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+ 13 weken (potentieel +13 weken)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28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Uitvoeringsovereenkomst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Beschikking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+ 2 weken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7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Bankgarantie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Beschikking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+ 4 weken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5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Indiening opslagvergunning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Beschikking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+ 1 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Verstrekken opdracht tot 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Beschikking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+ 2,5 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72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Volledige </a:t>
                      </a:r>
                      <a:r>
                        <a:rPr lang="nl-NL" sz="1200" dirty="0" err="1"/>
                        <a:t>Wabo</a:t>
                      </a:r>
                      <a:r>
                        <a:rPr lang="nl-NL" sz="1200" dirty="0"/>
                        <a:t> vergunning verleend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Beschikking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+ 2,5 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 err="1"/>
                        <a:t>Ingebruiknemen</a:t>
                      </a:r>
                      <a:r>
                        <a:rPr lang="nl-NL" sz="1200" dirty="0"/>
                        <a:t> productie-installatie (</a:t>
                      </a:r>
                      <a:r>
                        <a:rPr lang="nl-NL" sz="1200"/>
                        <a:t>CO2-opslag)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Beschikking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+ 5 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161178"/>
                  </a:ext>
                </a:extLst>
              </a:tr>
            </a:tbl>
          </a:graphicData>
        </a:graphic>
      </p:graphicFrame>
      <p:sp>
        <p:nvSpPr>
          <p:cNvPr id="10" name="Pijl: omlaag 9">
            <a:extLst>
              <a:ext uri="{FF2B5EF4-FFF2-40B4-BE49-F238E27FC236}">
                <a16:creationId xmlns:a16="http://schemas.microsoft.com/office/drawing/2014/main" id="{5C1074B1-4342-423D-A08A-5C32F55B412E}"/>
              </a:ext>
            </a:extLst>
          </p:cNvPr>
          <p:cNvSpPr/>
          <p:nvPr/>
        </p:nvSpPr>
        <p:spPr>
          <a:xfrm>
            <a:off x="327212" y="2277035"/>
            <a:ext cx="224117" cy="345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94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C2B0E-0047-4E6A-8AD8-0BDA3A6D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Houd de RVO website in de gaten!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52F463-C0F4-4DF6-9EF7-728545FC8A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www.rvo.nl/sde</a:t>
            </a:r>
            <a:endParaRPr lang="nl-NL" dirty="0"/>
          </a:p>
          <a:p>
            <a:endParaRPr lang="nl-NL" dirty="0"/>
          </a:p>
          <a:p>
            <a:r>
              <a:rPr lang="nl-NL" dirty="0"/>
              <a:t>Bedankt voor de aandacht. </a:t>
            </a:r>
          </a:p>
          <a:p>
            <a:r>
              <a:rPr lang="nl-NL" dirty="0"/>
              <a:t>Vragen?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sde@rvo.nl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07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718191" y="1988839"/>
            <a:ext cx="4281876" cy="1440161"/>
          </a:xfrm>
        </p:spPr>
        <p:txBody>
          <a:bodyPr/>
          <a:lstStyle/>
          <a:p>
            <a:r>
              <a:rPr lang="nl-NL" sz="3200" dirty="0"/>
              <a:t>CCS in de SDE++ 2021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4960088" y="4535489"/>
            <a:ext cx="3946416" cy="1655762"/>
          </a:xfrm>
        </p:spPr>
        <p:txBody>
          <a:bodyPr/>
          <a:lstStyle/>
          <a:p>
            <a:r>
              <a:rPr lang="nl-NL" dirty="0"/>
              <a:t>Martijn van de Sande</a:t>
            </a:r>
          </a:p>
          <a:p>
            <a:r>
              <a:rPr lang="nl-NL" dirty="0"/>
              <a:t>Jan Bouke Agterhuis</a:t>
            </a:r>
          </a:p>
          <a:p>
            <a:endParaRPr lang="nl-NL" dirty="0"/>
          </a:p>
          <a:p>
            <a:r>
              <a:rPr lang="nl-NL" dirty="0"/>
              <a:t>27 juli 2021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1B3E02-2ADB-4630-9150-C1AF5B4B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6" y="1506398"/>
            <a:ext cx="4188315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5A5A1-1EFB-4B0D-876F-7B733D09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2030CA-A48E-48E9-8C8D-6E7C7FA0A4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10.00 – 10.05 	Opening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10.05 – 10.35 	Productie-installatie, producent, 					vergunningen, T&amp;O verklaring en T&amp;O rapport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10.35 – 10.45 	Tijdlijn en mijlpalen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10.45 – 11.00 	Vragen </a:t>
            </a:r>
          </a:p>
        </p:txBody>
      </p:sp>
    </p:spTree>
    <p:extLst>
      <p:ext uri="{BB962C8B-B14F-4D97-AF65-F5344CB8AC3E}">
        <p14:creationId xmlns:p14="http://schemas.microsoft.com/office/powerpoint/2010/main" val="67805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394D3-2116-446A-AD21-E67547AD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Productie-installatie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0B67B2-99A0-43A8-96E8-A30C6B8CF3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000" dirty="0"/>
              <a:t>Besluit, Artikel 1.h.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Productie-installatie: een samenstel van voorzieningen  …. , waarbij onder een samenstel van voorzieningen wordt verstaan alle aanwezige middelen die onderling met elkaar zijn verbonden voor …. vermindering van broeikasgas;</a:t>
            </a:r>
          </a:p>
          <a:p>
            <a:r>
              <a:rPr lang="nl-NL" sz="2000" dirty="0"/>
              <a:t>MRAC, Artikel 83.1.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De minister verstrekt op aanvraag subsidie aan een producent die met een productie-installatie koolstofdioxide afvangt en permanent opslaat </a:t>
            </a:r>
            <a:r>
              <a:rPr lang="nl-NL" sz="2000" i="1" dirty="0"/>
              <a:t>of </a:t>
            </a:r>
            <a:r>
              <a:rPr lang="nl-NL" sz="2000" b="1" i="1" dirty="0"/>
              <a:t>doet opslaan </a:t>
            </a:r>
            <a:r>
              <a:rPr lang="nl-NL" sz="2000" dirty="0"/>
              <a:t>door een vergunninghouder als bedoeld in artikel 16.5 van de Wet milieubeheer, in een ondergronds opslagvoorkomen voor koolstofdioxide waarbij: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4541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98937-52CA-47DF-8D1A-2BFDBBD4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34640"/>
          </a:xfrm>
        </p:spPr>
        <p:txBody>
          <a:bodyPr/>
          <a:lstStyle/>
          <a:p>
            <a:r>
              <a:rPr lang="nl-NL" dirty="0"/>
              <a:t>Producent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517B2-3DBB-4EA5-91E8-6495C54C6A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796" y="1721420"/>
            <a:ext cx="8640000" cy="5054600"/>
          </a:xfrm>
        </p:spPr>
        <p:txBody>
          <a:bodyPr/>
          <a:lstStyle/>
          <a:p>
            <a:r>
              <a:rPr lang="nl-NL" sz="2000" dirty="0"/>
              <a:t>Besluit SDE, Artikel 1.i.</a:t>
            </a:r>
            <a:br>
              <a:rPr lang="nl-NL" sz="2000" dirty="0"/>
            </a:br>
            <a:r>
              <a:rPr lang="nl-NL" sz="2000" dirty="0"/>
              <a:t>Producent: een ieder die een productie-installatie in stand houdt;</a:t>
            </a: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Besluit SDE, Artikel 55c</a:t>
            </a:r>
            <a:br>
              <a:rPr lang="nl-NL" sz="2000" dirty="0"/>
            </a:br>
            <a:r>
              <a:rPr lang="nl-NL" sz="2000" dirty="0"/>
              <a:t>Aan de producent die broeikasgas vermindert door een bij regeling van Onze Minister aan te wijzen categorie productie-installaties, kan subsidie worden verleend.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D20376-B6C5-4132-8CE5-66DD067C4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72"/>
          <a:stretch/>
        </p:blipFill>
        <p:spPr>
          <a:xfrm>
            <a:off x="774879" y="2943398"/>
            <a:ext cx="2037689" cy="190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0261CF-E677-443D-931C-A32EDBEEB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064"/>
          <a:stretch/>
        </p:blipFill>
        <p:spPr>
          <a:xfrm>
            <a:off x="4014912" y="2938765"/>
            <a:ext cx="1900309" cy="1905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566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9213D-CD74-4F2B-8BBC-7644D315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Producent of Samenwerkingsverband?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60A2DB-7F07-4BC7-B362-DAFF4790D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955989"/>
            <a:ext cx="8640000" cy="4243012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Wordt de productie-installatie samen met andere partijen gebouwd, vraag dan als samenwerkingsverband aan:</a:t>
            </a:r>
          </a:p>
          <a:p>
            <a:r>
              <a:rPr lang="nl-NL" sz="2000" dirty="0"/>
              <a:t>Besluit SDE, artikel 1.s.</a:t>
            </a:r>
            <a:br>
              <a:rPr lang="nl-NL" sz="2000" dirty="0"/>
            </a:br>
            <a:r>
              <a:rPr lang="nl-NL" sz="2000" dirty="0"/>
              <a:t>Samenwerkingsverband: een geen rechtspersoonlijkheid bezittend verband, bestaande uit ten minste twee niet in een groep verbonden deelnemers, dat is opgericht ten behoeve van de uitvoering van activiteiten, niet zijnde een vennootschap.</a:t>
            </a:r>
          </a:p>
          <a:p>
            <a:r>
              <a:rPr lang="nl-NL" sz="2000" dirty="0"/>
              <a:t>Besluit SDE, Artikel 56.4. over aanvragen</a:t>
            </a:r>
            <a:br>
              <a:rPr lang="nl-NL" sz="2000" dirty="0"/>
            </a:br>
            <a:r>
              <a:rPr lang="nl-NL" sz="2000" dirty="0"/>
              <a:t>a.	de subsidie-aanvrager, waaronder naam, adres en 	rekeningnummer;</a:t>
            </a:r>
            <a:br>
              <a:rPr lang="nl-NL" sz="2000" dirty="0"/>
            </a:br>
            <a:r>
              <a:rPr lang="nl-NL" sz="2000" dirty="0"/>
              <a:t>b.	voor zover de subsidie-aanvrager een samenwerkings- 	verband is, een overzicht van de deelnemers aan het 	samenwerkingsverband;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19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975B1-09BA-41DE-AEF3-97E6077A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Vergunningen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1F31D2-ABDF-4CE0-BF49-2D2E9B12C4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000" dirty="0"/>
              <a:t>MRAU, Artikel 2.5.</a:t>
            </a:r>
            <a:br>
              <a:rPr lang="nl-NL" sz="2000" dirty="0"/>
            </a:br>
            <a:r>
              <a:rPr lang="nl-NL" sz="2000" dirty="0"/>
              <a:t>.. gaat de aanvraag om subsidieverlening met betrekking tot een productie-installatie voor … CCS … vergezeld van </a:t>
            </a:r>
            <a:r>
              <a:rPr lang="nl-NL" sz="2000" b="1" i="1" dirty="0"/>
              <a:t>een in behandeling genomen aanvraag voor het milieudeel van de vergunning die op grond van artikel 2.1, eerste lid, onderdeel e, van de </a:t>
            </a:r>
            <a:r>
              <a:rPr lang="nl-NL" sz="2000" b="1" i="1" dirty="0" err="1"/>
              <a:t>Wabo</a:t>
            </a:r>
            <a:r>
              <a:rPr lang="nl-NL" sz="2000" b="1" i="1" dirty="0"/>
              <a:t> </a:t>
            </a:r>
            <a:r>
              <a:rPr lang="nl-NL" sz="2000" dirty="0"/>
              <a:t>… voor de </a:t>
            </a:r>
            <a:r>
              <a:rPr lang="nl-NL" sz="2000" b="1" dirty="0"/>
              <a:t>realisatie van </a:t>
            </a:r>
            <a:r>
              <a:rPr lang="nl-NL" sz="2000" b="1" i="1" dirty="0"/>
              <a:t>de afvanginstallatie en, indien van toepassing, de vervloeiingsinstallatie </a:t>
            </a:r>
            <a:r>
              <a:rPr lang="nl-NL" sz="2000" b="1" dirty="0"/>
              <a:t>….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Hoeven niet op naam te staan van de producent.</a:t>
            </a:r>
          </a:p>
          <a:p>
            <a:r>
              <a:rPr lang="nl-NL" sz="2000" dirty="0"/>
              <a:t>Producent moet er wel gebruik van kunnen maken.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11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A77CF-E509-482C-AE60-387E33A5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CCS-project, variant 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4693DEB-43D4-465C-BA24-E6BF1CCCBB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0296" y="1862666"/>
            <a:ext cx="7718046" cy="313266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F0F8F1D-9019-44F8-A42C-F2D320C51D18}"/>
              </a:ext>
            </a:extLst>
          </p:cNvPr>
          <p:cNvSpPr/>
          <p:nvPr/>
        </p:nvSpPr>
        <p:spPr>
          <a:xfrm>
            <a:off x="251519" y="5265520"/>
            <a:ext cx="7667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Voeg een “Transport- en opslagverklaring”-en bij de aanvraag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Bij de verklaring voegt u een rapport over de transport- en opslag keten.</a:t>
            </a:r>
          </a:p>
        </p:txBody>
      </p:sp>
    </p:spTree>
    <p:extLst>
      <p:ext uri="{BB962C8B-B14F-4D97-AF65-F5344CB8AC3E}">
        <p14:creationId xmlns:p14="http://schemas.microsoft.com/office/powerpoint/2010/main" val="207236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6A41B-CE04-4597-AE30-583BD3F5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CCS-project, variant 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FAA2-EB63-456D-9D6D-2F1E62E93B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2000" dirty="0"/>
          </a:p>
          <a:p>
            <a:r>
              <a:rPr lang="nl-NL" sz="2000" dirty="0"/>
              <a:t>Voeg 2 “Transport- en opslagverklaring”-en bij de aanvraag</a:t>
            </a:r>
          </a:p>
          <a:p>
            <a:r>
              <a:rPr lang="nl-NL" sz="2000" dirty="0"/>
              <a:t>Bij elk van de verklaringen voegt u een rapport over de relevante onderdelen van de transport- en opslag keten.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220662-7BD5-415C-ACC9-EAC98119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97" y="1936056"/>
            <a:ext cx="7348083" cy="29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8061"/>
      </p:ext>
    </p:extLst>
  </p:cSld>
  <p:clrMapOvr>
    <a:masterClrMapping/>
  </p:clrMapOvr>
</p:sld>
</file>

<file path=ppt/theme/theme1.xml><?xml version="1.0" encoding="utf-8"?>
<a:theme xmlns:a="http://schemas.openxmlformats.org/drawingml/2006/main" name="RVO">
  <a:themeElements>
    <a:clrScheme name="RVO">
      <a:dk1>
        <a:sysClr val="windowText" lastClr="000000"/>
      </a:dk1>
      <a:lt1>
        <a:sysClr val="window" lastClr="FFFFFF"/>
      </a:lt1>
      <a:dk2>
        <a:srgbClr val="007BC7"/>
      </a:dk2>
      <a:lt2>
        <a:srgbClr val="EEECE1"/>
      </a:lt2>
      <a:accent1>
        <a:srgbClr val="007BC7"/>
      </a:accent1>
      <a:accent2>
        <a:srgbClr val="8FCAE7"/>
      </a:accent2>
      <a:accent3>
        <a:srgbClr val="39870C"/>
      </a:accent3>
      <a:accent4>
        <a:srgbClr val="F9E11E"/>
      </a:accent4>
      <a:accent5>
        <a:srgbClr val="E17000"/>
      </a:accent5>
      <a:accent6>
        <a:srgbClr val="D52B1E"/>
      </a:accent6>
      <a:hlink>
        <a:srgbClr val="002060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.potx" id="{3D792080-9BF0-4E84-9E30-8E439A1BF80E}" vid="{8BDE3F31-DB42-4E7C-8EC8-23B2D20DC7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RVOnl_Corporate_Hemelblauw</Template>
  <TotalTime>1219</TotalTime>
  <Words>1018</Words>
  <Application>Microsoft Office PowerPoint</Application>
  <PresentationFormat>Diavoorstelling (4:3)</PresentationFormat>
  <Paragraphs>117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RVO</vt:lpstr>
      <vt:lpstr>Informatiebijeenkomst CCS in de SDE++ 2021</vt:lpstr>
      <vt:lpstr>CCS in de SDE++ 2021</vt:lpstr>
      <vt:lpstr>Welkom!</vt:lpstr>
      <vt:lpstr>Productie-installatie </vt:lpstr>
      <vt:lpstr>Producent</vt:lpstr>
      <vt:lpstr>Producent of Samenwerkingsverband?</vt:lpstr>
      <vt:lpstr>Vergunningen</vt:lpstr>
      <vt:lpstr>CCS-project, variant A</vt:lpstr>
      <vt:lpstr>CCS-project, variant B</vt:lpstr>
      <vt:lpstr>CCS-project, variant C</vt:lpstr>
      <vt:lpstr>CCS-project, variant D</vt:lpstr>
      <vt:lpstr>T&amp;O verklaring en Rapport</vt:lpstr>
      <vt:lpstr>Transport en Opslag Verklaring</vt:lpstr>
      <vt:lpstr>T&amp;O rapport / haalbaarheidsstudie</vt:lpstr>
      <vt:lpstr>TNO-AGE</vt:lpstr>
      <vt:lpstr>Tijdpad en mijlpalen</vt:lpstr>
      <vt:lpstr>Houd de RVO website in de gaten!</vt:lpstr>
    </vt:vector>
  </TitlesOfParts>
  <Company>Ministerie van 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Management-overleg NP,  Verbreding SDE+ naar SDE++</dc:title>
  <dc:creator>Schutten, D.M. (Daisy)</dc:creator>
  <cp:lastModifiedBy>Schutten, D.M. (Daisy)</cp:lastModifiedBy>
  <cp:revision>48</cp:revision>
  <dcterms:created xsi:type="dcterms:W3CDTF">2021-03-29T12:13:04Z</dcterms:created>
  <dcterms:modified xsi:type="dcterms:W3CDTF">2021-07-30T07:40:06Z</dcterms:modified>
</cp:coreProperties>
</file>