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700" r:id="rId6"/>
  </p:sldMasterIdLst>
  <p:notesMasterIdLst>
    <p:notesMasterId r:id="rId27"/>
  </p:notesMasterIdLst>
  <p:sldIdLst>
    <p:sldId id="258" r:id="rId7"/>
    <p:sldId id="525" r:id="rId8"/>
    <p:sldId id="526" r:id="rId9"/>
    <p:sldId id="527" r:id="rId10"/>
    <p:sldId id="528" r:id="rId11"/>
    <p:sldId id="529" r:id="rId12"/>
    <p:sldId id="530" r:id="rId13"/>
    <p:sldId id="531" r:id="rId14"/>
    <p:sldId id="532" r:id="rId15"/>
    <p:sldId id="533" r:id="rId16"/>
    <p:sldId id="534" r:id="rId17"/>
    <p:sldId id="535" r:id="rId18"/>
    <p:sldId id="536" r:id="rId19"/>
    <p:sldId id="537" r:id="rId20"/>
    <p:sldId id="317" r:id="rId21"/>
    <p:sldId id="539" r:id="rId22"/>
    <p:sldId id="320" r:id="rId23"/>
    <p:sldId id="300" r:id="rId24"/>
    <p:sldId id="301" r:id="rId25"/>
    <p:sldId id="318"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9592E-E30D-1E13-31B8-17C8A923E587}" name="Oudegeest, O.R. (Olivier)" initials="OO" userId="S::o.r.oudegeest@minezk.nl::917f968e-2119-4975-a82b-abddecacd901" providerId="AD"/>
  <p188:author id="{FA14398B-8B23-2006-1088-90C3A1C63178}" name="Wagt, M.H. MSc van der (Maarten)" initials="MW" userId="S::m.h.vanderwagt1@minezk.nl::4f52b5b8-7783-47df-b79b-0a7b1b6b5f78" providerId="AD"/>
  <p188:author id="{A86A3B93-63CB-7E46-B300-B7B5FA8FD4A6}" name="Allis, A.J. (Anna)" initials="AA" userId="S::anna.allis@rvo.nl::129aa4ad-c229-4511-872a-2c29ede549fc" providerId="AD"/>
  <p188:author id="{81F764A1-3626-867E-2208-A2D74F2ADDC3}" name="Wilson, M. (Maas)" initials="WM" userId="S::m.wilson@minezk.nl::7581a775-7f2e-4172-832c-217c0c368683" providerId="AD"/>
  <p188:author id="{C127ACE0-082B-5EC5-DD83-8CF46A1D4CAA}" name="Jansen, K.P.A. (Kevin)" initials="JK(" userId="S::kevin.jansen@rvo.nl::55f0587e-bc79-4bdb-9ab9-0a85cdd250a7" providerId="AD"/>
  <p188:author id="{FCDBC2FD-EB0D-E664-ADF5-52652C47A025}" name="Roskott, N.T. (Niels)" initials="NR" userId="S::niels.roskott@rvo.nl::ae943503-4f81-4257-ba86-a6c3ff93d8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841"/>
    <a:srgbClr val="8EC9E7"/>
    <a:srgbClr val="445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79671" autoAdjust="0"/>
  </p:normalViewPr>
  <p:slideViewPr>
    <p:cSldViewPr snapToGrid="0">
      <p:cViewPr varScale="1">
        <p:scale>
          <a:sx n="81" d="100"/>
          <a:sy n="81" d="100"/>
        </p:scale>
        <p:origin x="19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internetconsultatie.nl/mapping_red3/b1"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internetconsultatie.nl/mapping_red3/b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9F903-2A92-4388-ACA7-586AA90CCB0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777174D-C452-415E-BEB3-18692A5AF36F}">
      <dgm:prSet/>
      <dgm:spPr/>
      <dgm:t>
        <a:bodyPr/>
        <a:lstStyle/>
        <a:p>
          <a:r>
            <a:rPr lang="nl-NL"/>
            <a:t>Geografisch afgebakend</a:t>
          </a:r>
          <a:endParaRPr lang="en-US"/>
        </a:p>
      </dgm:t>
    </dgm:pt>
    <dgm:pt modelId="{51B498B3-F4E9-450C-B9AF-821252B7AD34}" type="parTrans" cxnId="{0535F1D4-23C4-4156-BD23-A4D18D9D0AC0}">
      <dgm:prSet/>
      <dgm:spPr/>
      <dgm:t>
        <a:bodyPr/>
        <a:lstStyle/>
        <a:p>
          <a:endParaRPr lang="en-US"/>
        </a:p>
      </dgm:t>
    </dgm:pt>
    <dgm:pt modelId="{6BDC61B1-5037-4F0E-8F0D-7A80F49E5340}" type="sibTrans" cxnId="{0535F1D4-23C4-4156-BD23-A4D18D9D0AC0}">
      <dgm:prSet/>
      <dgm:spPr/>
      <dgm:t>
        <a:bodyPr/>
        <a:lstStyle/>
        <a:p>
          <a:endParaRPr lang="en-US"/>
        </a:p>
      </dgm:t>
    </dgm:pt>
    <dgm:pt modelId="{BD0C4A08-550A-4DEF-8E54-FC467E6920B6}">
      <dgm:prSet/>
      <dgm:spPr/>
      <dgm:t>
        <a:bodyPr/>
        <a:lstStyle/>
        <a:p>
          <a:r>
            <a:rPr lang="nl-NL"/>
            <a:t>Een gedetailleerde plan-MER</a:t>
          </a:r>
          <a:endParaRPr lang="en-US"/>
        </a:p>
      </dgm:t>
    </dgm:pt>
    <dgm:pt modelId="{321EE0A0-721E-4291-BB82-DBC67C2E36CB}" type="parTrans" cxnId="{45FA7543-9EB3-4BE5-B2EE-A2618D50A5B1}">
      <dgm:prSet/>
      <dgm:spPr/>
      <dgm:t>
        <a:bodyPr/>
        <a:lstStyle/>
        <a:p>
          <a:endParaRPr lang="en-US"/>
        </a:p>
      </dgm:t>
    </dgm:pt>
    <dgm:pt modelId="{E4FB9B8F-EA35-421F-9B3C-7183B153BC35}" type="sibTrans" cxnId="{45FA7543-9EB3-4BE5-B2EE-A2618D50A5B1}">
      <dgm:prSet/>
      <dgm:spPr/>
      <dgm:t>
        <a:bodyPr/>
        <a:lstStyle/>
        <a:p>
          <a:endParaRPr lang="en-US"/>
        </a:p>
      </dgm:t>
    </dgm:pt>
    <dgm:pt modelId="{8C23DD36-BBB8-45F6-9422-115F228996B6}">
      <dgm:prSet/>
      <dgm:spPr/>
      <dgm:t>
        <a:bodyPr/>
        <a:lstStyle/>
        <a:p>
          <a:r>
            <a:rPr lang="nl-NL"/>
            <a:t>Bevat hernieuwbare-energieopwek (inclusief repowering), eventueel inclusief energie-infrastructuur</a:t>
          </a:r>
          <a:endParaRPr lang="en-US"/>
        </a:p>
      </dgm:t>
    </dgm:pt>
    <dgm:pt modelId="{C99FCE16-F8F4-4184-A228-D38A45955844}" type="parTrans" cxnId="{3CC59341-6627-4C63-B587-3ED0FE4696C7}">
      <dgm:prSet/>
      <dgm:spPr/>
      <dgm:t>
        <a:bodyPr/>
        <a:lstStyle/>
        <a:p>
          <a:endParaRPr lang="en-US"/>
        </a:p>
      </dgm:t>
    </dgm:pt>
    <dgm:pt modelId="{C071FDDB-68D0-4EBC-874B-B2B832BE96ED}" type="sibTrans" cxnId="{3CC59341-6627-4C63-B587-3ED0FE4696C7}">
      <dgm:prSet/>
      <dgm:spPr/>
      <dgm:t>
        <a:bodyPr/>
        <a:lstStyle/>
        <a:p>
          <a:endParaRPr lang="en-US"/>
        </a:p>
      </dgm:t>
    </dgm:pt>
    <dgm:pt modelId="{BE198871-12E2-4FDA-90F6-F5D1ADDC458E}">
      <dgm:prSet/>
      <dgm:spPr/>
      <dgm:t>
        <a:bodyPr/>
        <a:lstStyle/>
        <a:p>
          <a:r>
            <a:rPr lang="nl-NL" dirty="0"/>
            <a:t>Gebied is onderdeel van de </a:t>
          </a:r>
          <a:r>
            <a:rPr lang="nl-NL" dirty="0" err="1"/>
            <a:t>mapping</a:t>
          </a:r>
          <a:r>
            <a:rPr lang="nl-NL" dirty="0"/>
            <a:t> , zie 'relevante documenten' onder </a:t>
          </a:r>
          <a:r>
            <a:rPr lang="nl-NL" dirty="0">
              <a:hlinkClick xmlns:r="http://schemas.openxmlformats.org/officeDocument/2006/relationships" r:id="rId1"/>
            </a:rPr>
            <a:t>Overheid.nl | Consultatie </a:t>
          </a:r>
          <a:r>
            <a:rPr lang="nl-NL" dirty="0" err="1">
              <a:hlinkClick xmlns:r="http://schemas.openxmlformats.org/officeDocument/2006/relationships" r:id="rId1"/>
            </a:rPr>
            <a:t>Mapping</a:t>
          </a:r>
          <a:r>
            <a:rPr lang="nl-NL" dirty="0">
              <a:hlinkClick xmlns:r="http://schemas.openxmlformats.org/officeDocument/2006/relationships" r:id="rId1"/>
            </a:rPr>
            <a:t> RED3</a:t>
          </a:r>
          <a:endParaRPr lang="en-US" dirty="0"/>
        </a:p>
      </dgm:t>
    </dgm:pt>
    <dgm:pt modelId="{17BE90B3-7744-4CFF-B90E-51B4DF424BF0}" type="parTrans" cxnId="{337ED95C-BDC6-4701-AD4D-64DD3BF60FF4}">
      <dgm:prSet/>
      <dgm:spPr/>
      <dgm:t>
        <a:bodyPr/>
        <a:lstStyle/>
        <a:p>
          <a:endParaRPr lang="en-US"/>
        </a:p>
      </dgm:t>
    </dgm:pt>
    <dgm:pt modelId="{0904632D-1728-4578-B5FD-906E73B2942F}" type="sibTrans" cxnId="{337ED95C-BDC6-4701-AD4D-64DD3BF60FF4}">
      <dgm:prSet/>
      <dgm:spPr/>
      <dgm:t>
        <a:bodyPr/>
        <a:lstStyle/>
        <a:p>
          <a:endParaRPr lang="en-US"/>
        </a:p>
      </dgm:t>
    </dgm:pt>
    <dgm:pt modelId="{F8CB1EEF-7A95-4487-8FAC-4B7A490AD63B}">
      <dgm:prSet/>
      <dgm:spPr/>
      <dgm:t>
        <a:bodyPr/>
        <a:lstStyle/>
        <a:p>
          <a:r>
            <a:rPr lang="nl-NL"/>
            <a:t>Geen grensoverschrijdende milieueffecten</a:t>
          </a:r>
          <a:endParaRPr lang="en-US"/>
        </a:p>
      </dgm:t>
    </dgm:pt>
    <dgm:pt modelId="{910BB854-0338-4376-B12C-18D4870E96A6}" type="parTrans" cxnId="{B1D49635-6BA6-461A-A804-061539C321AA}">
      <dgm:prSet/>
      <dgm:spPr/>
      <dgm:t>
        <a:bodyPr/>
        <a:lstStyle/>
        <a:p>
          <a:endParaRPr lang="en-US"/>
        </a:p>
      </dgm:t>
    </dgm:pt>
    <dgm:pt modelId="{A4475F2B-5375-4F6C-B2C8-642C13D56980}" type="sibTrans" cxnId="{B1D49635-6BA6-461A-A804-061539C321AA}">
      <dgm:prSet/>
      <dgm:spPr/>
      <dgm:t>
        <a:bodyPr/>
        <a:lstStyle/>
        <a:p>
          <a:endParaRPr lang="en-US"/>
        </a:p>
      </dgm:t>
    </dgm:pt>
    <dgm:pt modelId="{088B8175-6D52-4F7E-B13F-48159ADBD01D}">
      <dgm:prSet/>
      <dgm:spPr/>
      <dgm:t>
        <a:bodyPr/>
        <a:lstStyle/>
        <a:p>
          <a:r>
            <a:rPr lang="nl-NL"/>
            <a:t>Niet in Natura2000 of nationaal beschermde gebieden voor opwek</a:t>
          </a:r>
          <a:endParaRPr lang="en-US"/>
        </a:p>
      </dgm:t>
    </dgm:pt>
    <dgm:pt modelId="{F73520E1-895A-48AC-BC44-935B10AE9C71}" type="parTrans" cxnId="{D8033FAC-C9BA-40FD-9BC0-2EA4BE8AB68D}">
      <dgm:prSet/>
      <dgm:spPr/>
      <dgm:t>
        <a:bodyPr/>
        <a:lstStyle/>
        <a:p>
          <a:endParaRPr lang="en-US"/>
        </a:p>
      </dgm:t>
    </dgm:pt>
    <dgm:pt modelId="{8022AE0B-5FF4-4C3D-9F6D-89432DEAD907}" type="sibTrans" cxnId="{D8033FAC-C9BA-40FD-9BC0-2EA4BE8AB68D}">
      <dgm:prSet/>
      <dgm:spPr/>
      <dgm:t>
        <a:bodyPr/>
        <a:lstStyle/>
        <a:p>
          <a:endParaRPr lang="en-US"/>
        </a:p>
      </dgm:t>
    </dgm:pt>
    <dgm:pt modelId="{81A57918-D60E-49B1-8806-0605B9680703}" type="pres">
      <dgm:prSet presAssocID="{9579F903-2A92-4388-ACA7-586AA90CCB0C}" presName="diagram" presStyleCnt="0">
        <dgm:presLayoutVars>
          <dgm:dir/>
          <dgm:resizeHandles val="exact"/>
        </dgm:presLayoutVars>
      </dgm:prSet>
      <dgm:spPr/>
    </dgm:pt>
    <dgm:pt modelId="{BA2E2737-CD4F-409A-B578-CF74FD323158}" type="pres">
      <dgm:prSet presAssocID="{A777174D-C452-415E-BEB3-18692A5AF36F}" presName="node" presStyleLbl="node1" presStyleIdx="0" presStyleCnt="6">
        <dgm:presLayoutVars>
          <dgm:bulletEnabled val="1"/>
        </dgm:presLayoutVars>
      </dgm:prSet>
      <dgm:spPr/>
    </dgm:pt>
    <dgm:pt modelId="{11217EF0-6CFB-42DB-AE98-581B9DCC7605}" type="pres">
      <dgm:prSet presAssocID="{6BDC61B1-5037-4F0E-8F0D-7A80F49E5340}" presName="sibTrans" presStyleCnt="0"/>
      <dgm:spPr/>
    </dgm:pt>
    <dgm:pt modelId="{1FC9FE91-4684-4BA0-874D-3AC4DFFE2B77}" type="pres">
      <dgm:prSet presAssocID="{BD0C4A08-550A-4DEF-8E54-FC467E6920B6}" presName="node" presStyleLbl="node1" presStyleIdx="1" presStyleCnt="6">
        <dgm:presLayoutVars>
          <dgm:bulletEnabled val="1"/>
        </dgm:presLayoutVars>
      </dgm:prSet>
      <dgm:spPr/>
    </dgm:pt>
    <dgm:pt modelId="{4DBC02CA-9EC8-4C86-B96F-184F7B285B80}" type="pres">
      <dgm:prSet presAssocID="{E4FB9B8F-EA35-421F-9B3C-7183B153BC35}" presName="sibTrans" presStyleCnt="0"/>
      <dgm:spPr/>
    </dgm:pt>
    <dgm:pt modelId="{CCE9AD03-5CA5-4820-A074-776C69A3ABC1}" type="pres">
      <dgm:prSet presAssocID="{8C23DD36-BBB8-45F6-9422-115F228996B6}" presName="node" presStyleLbl="node1" presStyleIdx="2" presStyleCnt="6">
        <dgm:presLayoutVars>
          <dgm:bulletEnabled val="1"/>
        </dgm:presLayoutVars>
      </dgm:prSet>
      <dgm:spPr/>
    </dgm:pt>
    <dgm:pt modelId="{AC0E77C7-EA22-48AB-A713-53DDE066BB1E}" type="pres">
      <dgm:prSet presAssocID="{C071FDDB-68D0-4EBC-874B-B2B832BE96ED}" presName="sibTrans" presStyleCnt="0"/>
      <dgm:spPr/>
    </dgm:pt>
    <dgm:pt modelId="{7AB961A7-0A85-41E2-A819-A4715E14F6BA}" type="pres">
      <dgm:prSet presAssocID="{BE198871-12E2-4FDA-90F6-F5D1ADDC458E}" presName="node" presStyleLbl="node1" presStyleIdx="3" presStyleCnt="6">
        <dgm:presLayoutVars>
          <dgm:bulletEnabled val="1"/>
        </dgm:presLayoutVars>
      </dgm:prSet>
      <dgm:spPr/>
    </dgm:pt>
    <dgm:pt modelId="{4230FE74-F8BC-479F-8E80-123B961900BE}" type="pres">
      <dgm:prSet presAssocID="{0904632D-1728-4578-B5FD-906E73B2942F}" presName="sibTrans" presStyleCnt="0"/>
      <dgm:spPr/>
    </dgm:pt>
    <dgm:pt modelId="{25051EDF-9D98-432D-AC6B-B86A3F45274F}" type="pres">
      <dgm:prSet presAssocID="{F8CB1EEF-7A95-4487-8FAC-4B7A490AD63B}" presName="node" presStyleLbl="node1" presStyleIdx="4" presStyleCnt="6">
        <dgm:presLayoutVars>
          <dgm:bulletEnabled val="1"/>
        </dgm:presLayoutVars>
      </dgm:prSet>
      <dgm:spPr/>
    </dgm:pt>
    <dgm:pt modelId="{1EF2506F-9BCB-4DD5-B7EC-C11C68AA4E15}" type="pres">
      <dgm:prSet presAssocID="{A4475F2B-5375-4F6C-B2C8-642C13D56980}" presName="sibTrans" presStyleCnt="0"/>
      <dgm:spPr/>
    </dgm:pt>
    <dgm:pt modelId="{4681651A-5139-4F57-9D40-4F1DAC820004}" type="pres">
      <dgm:prSet presAssocID="{088B8175-6D52-4F7E-B13F-48159ADBD01D}" presName="node" presStyleLbl="node1" presStyleIdx="5" presStyleCnt="6">
        <dgm:presLayoutVars>
          <dgm:bulletEnabled val="1"/>
        </dgm:presLayoutVars>
      </dgm:prSet>
      <dgm:spPr/>
    </dgm:pt>
  </dgm:ptLst>
  <dgm:cxnLst>
    <dgm:cxn modelId="{60D62A30-444C-4EAE-801E-D76EE3853A83}" type="presOf" srcId="{088B8175-6D52-4F7E-B13F-48159ADBD01D}" destId="{4681651A-5139-4F57-9D40-4F1DAC820004}" srcOrd="0" destOrd="0" presId="urn:microsoft.com/office/officeart/2005/8/layout/default"/>
    <dgm:cxn modelId="{B1D49635-6BA6-461A-A804-061539C321AA}" srcId="{9579F903-2A92-4388-ACA7-586AA90CCB0C}" destId="{F8CB1EEF-7A95-4487-8FAC-4B7A490AD63B}" srcOrd="4" destOrd="0" parTransId="{910BB854-0338-4376-B12C-18D4870E96A6}" sibTransId="{A4475F2B-5375-4F6C-B2C8-642C13D56980}"/>
    <dgm:cxn modelId="{D8B5E65B-7847-4A63-81E8-E1F013111DC5}" type="presOf" srcId="{9579F903-2A92-4388-ACA7-586AA90CCB0C}" destId="{81A57918-D60E-49B1-8806-0605B9680703}" srcOrd="0" destOrd="0" presId="urn:microsoft.com/office/officeart/2005/8/layout/default"/>
    <dgm:cxn modelId="{337ED95C-BDC6-4701-AD4D-64DD3BF60FF4}" srcId="{9579F903-2A92-4388-ACA7-586AA90CCB0C}" destId="{BE198871-12E2-4FDA-90F6-F5D1ADDC458E}" srcOrd="3" destOrd="0" parTransId="{17BE90B3-7744-4CFF-B90E-51B4DF424BF0}" sibTransId="{0904632D-1728-4578-B5FD-906E73B2942F}"/>
    <dgm:cxn modelId="{3CC59341-6627-4C63-B587-3ED0FE4696C7}" srcId="{9579F903-2A92-4388-ACA7-586AA90CCB0C}" destId="{8C23DD36-BBB8-45F6-9422-115F228996B6}" srcOrd="2" destOrd="0" parTransId="{C99FCE16-F8F4-4184-A228-D38A45955844}" sibTransId="{C071FDDB-68D0-4EBC-874B-B2B832BE96ED}"/>
    <dgm:cxn modelId="{45FA7543-9EB3-4BE5-B2EE-A2618D50A5B1}" srcId="{9579F903-2A92-4388-ACA7-586AA90CCB0C}" destId="{BD0C4A08-550A-4DEF-8E54-FC467E6920B6}" srcOrd="1" destOrd="0" parTransId="{321EE0A0-721E-4291-BB82-DBC67C2E36CB}" sibTransId="{E4FB9B8F-EA35-421F-9B3C-7183B153BC35}"/>
    <dgm:cxn modelId="{BA3A0B8A-D214-481D-92CB-94DAD82D7CC6}" type="presOf" srcId="{F8CB1EEF-7A95-4487-8FAC-4B7A490AD63B}" destId="{25051EDF-9D98-432D-AC6B-B86A3F45274F}" srcOrd="0" destOrd="0" presId="urn:microsoft.com/office/officeart/2005/8/layout/default"/>
    <dgm:cxn modelId="{D8033FAC-C9BA-40FD-9BC0-2EA4BE8AB68D}" srcId="{9579F903-2A92-4388-ACA7-586AA90CCB0C}" destId="{088B8175-6D52-4F7E-B13F-48159ADBD01D}" srcOrd="5" destOrd="0" parTransId="{F73520E1-895A-48AC-BC44-935B10AE9C71}" sibTransId="{8022AE0B-5FF4-4C3D-9F6D-89432DEAD907}"/>
    <dgm:cxn modelId="{7F05B6B8-F07C-4CB1-BAE1-F4360BB4B423}" type="presOf" srcId="{BE198871-12E2-4FDA-90F6-F5D1ADDC458E}" destId="{7AB961A7-0A85-41E2-A819-A4715E14F6BA}" srcOrd="0" destOrd="0" presId="urn:microsoft.com/office/officeart/2005/8/layout/default"/>
    <dgm:cxn modelId="{56A3D3BB-833A-43BA-8DB6-0BB8A94C960E}" type="presOf" srcId="{A777174D-C452-415E-BEB3-18692A5AF36F}" destId="{BA2E2737-CD4F-409A-B578-CF74FD323158}" srcOrd="0" destOrd="0" presId="urn:microsoft.com/office/officeart/2005/8/layout/default"/>
    <dgm:cxn modelId="{8F1AF3C8-4F46-4D77-BA30-D56E4693BB79}" type="presOf" srcId="{BD0C4A08-550A-4DEF-8E54-FC467E6920B6}" destId="{1FC9FE91-4684-4BA0-874D-3AC4DFFE2B77}" srcOrd="0" destOrd="0" presId="urn:microsoft.com/office/officeart/2005/8/layout/default"/>
    <dgm:cxn modelId="{0535F1D4-23C4-4156-BD23-A4D18D9D0AC0}" srcId="{9579F903-2A92-4388-ACA7-586AA90CCB0C}" destId="{A777174D-C452-415E-BEB3-18692A5AF36F}" srcOrd="0" destOrd="0" parTransId="{51B498B3-F4E9-450C-B9AF-821252B7AD34}" sibTransId="{6BDC61B1-5037-4F0E-8F0D-7A80F49E5340}"/>
    <dgm:cxn modelId="{819631FB-8D5B-410F-86ED-FFFF98E6E72F}" type="presOf" srcId="{8C23DD36-BBB8-45F6-9422-115F228996B6}" destId="{CCE9AD03-5CA5-4820-A074-776C69A3ABC1}" srcOrd="0" destOrd="0" presId="urn:microsoft.com/office/officeart/2005/8/layout/default"/>
    <dgm:cxn modelId="{FDAE6823-950C-471F-9334-AE3EA332194A}" type="presParOf" srcId="{81A57918-D60E-49B1-8806-0605B9680703}" destId="{BA2E2737-CD4F-409A-B578-CF74FD323158}" srcOrd="0" destOrd="0" presId="urn:microsoft.com/office/officeart/2005/8/layout/default"/>
    <dgm:cxn modelId="{D24A94E3-AAC2-4963-BA79-98F5677E9E14}" type="presParOf" srcId="{81A57918-D60E-49B1-8806-0605B9680703}" destId="{11217EF0-6CFB-42DB-AE98-581B9DCC7605}" srcOrd="1" destOrd="0" presId="urn:microsoft.com/office/officeart/2005/8/layout/default"/>
    <dgm:cxn modelId="{4D53989D-33DA-4685-8723-3EF3B51463BD}" type="presParOf" srcId="{81A57918-D60E-49B1-8806-0605B9680703}" destId="{1FC9FE91-4684-4BA0-874D-3AC4DFFE2B77}" srcOrd="2" destOrd="0" presId="urn:microsoft.com/office/officeart/2005/8/layout/default"/>
    <dgm:cxn modelId="{1D9DBAC3-0D90-4081-9DEB-BC90774918C4}" type="presParOf" srcId="{81A57918-D60E-49B1-8806-0605B9680703}" destId="{4DBC02CA-9EC8-4C86-B96F-184F7B285B80}" srcOrd="3" destOrd="0" presId="urn:microsoft.com/office/officeart/2005/8/layout/default"/>
    <dgm:cxn modelId="{73B45BA9-2806-4EC2-9C78-A483D5F0E64A}" type="presParOf" srcId="{81A57918-D60E-49B1-8806-0605B9680703}" destId="{CCE9AD03-5CA5-4820-A074-776C69A3ABC1}" srcOrd="4" destOrd="0" presId="urn:microsoft.com/office/officeart/2005/8/layout/default"/>
    <dgm:cxn modelId="{2D6EA9BF-AD02-4E20-85E0-4A60808A75DE}" type="presParOf" srcId="{81A57918-D60E-49B1-8806-0605B9680703}" destId="{AC0E77C7-EA22-48AB-A713-53DDE066BB1E}" srcOrd="5" destOrd="0" presId="urn:microsoft.com/office/officeart/2005/8/layout/default"/>
    <dgm:cxn modelId="{A368E2DB-A2EF-4F5C-AB94-9E43FC705DD6}" type="presParOf" srcId="{81A57918-D60E-49B1-8806-0605B9680703}" destId="{7AB961A7-0A85-41E2-A819-A4715E14F6BA}" srcOrd="6" destOrd="0" presId="urn:microsoft.com/office/officeart/2005/8/layout/default"/>
    <dgm:cxn modelId="{34785302-62D1-4FC6-9D5B-F7C27906EE49}" type="presParOf" srcId="{81A57918-D60E-49B1-8806-0605B9680703}" destId="{4230FE74-F8BC-479F-8E80-123B961900BE}" srcOrd="7" destOrd="0" presId="urn:microsoft.com/office/officeart/2005/8/layout/default"/>
    <dgm:cxn modelId="{7228210F-79C0-451F-8915-CF90AA510721}" type="presParOf" srcId="{81A57918-D60E-49B1-8806-0605B9680703}" destId="{25051EDF-9D98-432D-AC6B-B86A3F45274F}" srcOrd="8" destOrd="0" presId="urn:microsoft.com/office/officeart/2005/8/layout/default"/>
    <dgm:cxn modelId="{E0509014-537A-45BC-9C8F-8D6659A5748D}" type="presParOf" srcId="{81A57918-D60E-49B1-8806-0605B9680703}" destId="{1EF2506F-9BCB-4DD5-B7EC-C11C68AA4E15}" srcOrd="9" destOrd="0" presId="urn:microsoft.com/office/officeart/2005/8/layout/default"/>
    <dgm:cxn modelId="{BA8F18F5-56B0-484D-AD4F-B563FDCAA420}" type="presParOf" srcId="{81A57918-D60E-49B1-8806-0605B9680703}" destId="{4681651A-5139-4F57-9D40-4F1DAC82000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2723B-1A16-4434-ACCC-FD0E44182E76}"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7AD9163-DF0B-4010-8ECC-079861DFF79A}">
      <dgm:prSet/>
      <dgm:spPr/>
      <dgm:t>
        <a:bodyPr/>
        <a:lstStyle/>
        <a:p>
          <a:r>
            <a:rPr lang="nl-NL" dirty="0"/>
            <a:t>Windenergie</a:t>
          </a:r>
          <a:endParaRPr lang="en-US" dirty="0"/>
        </a:p>
      </dgm:t>
    </dgm:pt>
    <dgm:pt modelId="{D8A8AAB3-3B11-4672-A04F-25B710A62CC2}" type="parTrans" cxnId="{E3A6090E-C79A-4B65-9668-3CE239DA1215}">
      <dgm:prSet/>
      <dgm:spPr/>
      <dgm:t>
        <a:bodyPr/>
        <a:lstStyle/>
        <a:p>
          <a:endParaRPr lang="en-US"/>
        </a:p>
      </dgm:t>
    </dgm:pt>
    <dgm:pt modelId="{65ECC0CC-DD88-47F6-8D7B-5ED49EFD6973}" type="sibTrans" cxnId="{E3A6090E-C79A-4B65-9668-3CE239DA1215}">
      <dgm:prSet/>
      <dgm:spPr/>
      <dgm:t>
        <a:bodyPr/>
        <a:lstStyle/>
        <a:p>
          <a:endParaRPr lang="en-US"/>
        </a:p>
      </dgm:t>
    </dgm:pt>
    <dgm:pt modelId="{BC6393DD-2100-443F-8134-01E195CDB510}">
      <dgm:prSet/>
      <dgm:spPr/>
      <dgm:t>
        <a:bodyPr/>
        <a:lstStyle/>
        <a:p>
          <a:r>
            <a:rPr lang="nl-NL" dirty="0"/>
            <a:t>Zonne-</a:t>
          </a:r>
        </a:p>
        <a:p>
          <a:r>
            <a:rPr lang="nl-NL" dirty="0"/>
            <a:t>energie (PV)</a:t>
          </a:r>
          <a:endParaRPr lang="en-US" dirty="0"/>
        </a:p>
      </dgm:t>
    </dgm:pt>
    <dgm:pt modelId="{3E83C931-E466-4270-919C-852F958CCE63}" type="parTrans" cxnId="{93823762-B0E2-4D75-BB97-20A64923C75A}">
      <dgm:prSet/>
      <dgm:spPr/>
      <dgm:t>
        <a:bodyPr/>
        <a:lstStyle/>
        <a:p>
          <a:endParaRPr lang="en-US"/>
        </a:p>
      </dgm:t>
    </dgm:pt>
    <dgm:pt modelId="{52805F22-DE61-4217-9616-B45BCCDA364E}" type="sibTrans" cxnId="{93823762-B0E2-4D75-BB97-20A64923C75A}">
      <dgm:prSet/>
      <dgm:spPr/>
      <dgm:t>
        <a:bodyPr/>
        <a:lstStyle/>
        <a:p>
          <a:endParaRPr lang="en-US"/>
        </a:p>
      </dgm:t>
    </dgm:pt>
    <dgm:pt modelId="{27A3C553-A8F0-44AF-91D7-BE7DD96B3DB4}">
      <dgm:prSet/>
      <dgm:spPr/>
      <dgm:t>
        <a:bodyPr/>
        <a:lstStyle/>
        <a:p>
          <a:r>
            <a:rPr lang="nl-NL"/>
            <a:t>Geothermie</a:t>
          </a:r>
          <a:endParaRPr lang="en-US"/>
        </a:p>
      </dgm:t>
    </dgm:pt>
    <dgm:pt modelId="{42875578-DFF7-48C4-BBBD-A2AE0885F9CF}" type="parTrans" cxnId="{B52589DC-00DE-4504-8F3F-BA5A3045C005}">
      <dgm:prSet/>
      <dgm:spPr/>
      <dgm:t>
        <a:bodyPr/>
        <a:lstStyle/>
        <a:p>
          <a:endParaRPr lang="en-US"/>
        </a:p>
      </dgm:t>
    </dgm:pt>
    <dgm:pt modelId="{1E93EA05-61AD-45C2-B311-AACAD1CCBFA6}" type="sibTrans" cxnId="{B52589DC-00DE-4504-8F3F-BA5A3045C005}">
      <dgm:prSet/>
      <dgm:spPr/>
      <dgm:t>
        <a:bodyPr/>
        <a:lstStyle/>
        <a:p>
          <a:endParaRPr lang="en-US"/>
        </a:p>
      </dgm:t>
    </dgm:pt>
    <dgm:pt modelId="{B321279E-4550-4D8C-8C55-B30042688E2A}">
      <dgm:prSet/>
      <dgm:spPr/>
      <dgm:t>
        <a:bodyPr/>
        <a:lstStyle/>
        <a:p>
          <a:r>
            <a:rPr lang="nl-NL"/>
            <a:t>Omgevingsenergie</a:t>
          </a:r>
          <a:endParaRPr lang="en-US"/>
        </a:p>
      </dgm:t>
    </dgm:pt>
    <dgm:pt modelId="{5ED0DA3D-4897-4C87-9E5C-6F8FA7FE6F93}" type="parTrans" cxnId="{7192C52E-8DEC-4E11-9FBF-FCA199E08D72}">
      <dgm:prSet/>
      <dgm:spPr/>
      <dgm:t>
        <a:bodyPr/>
        <a:lstStyle/>
        <a:p>
          <a:endParaRPr lang="en-US"/>
        </a:p>
      </dgm:t>
    </dgm:pt>
    <dgm:pt modelId="{622FCB9E-3EAB-4BAC-9D48-E2F4BA0184E2}" type="sibTrans" cxnId="{7192C52E-8DEC-4E11-9FBF-FCA199E08D72}">
      <dgm:prSet/>
      <dgm:spPr/>
      <dgm:t>
        <a:bodyPr/>
        <a:lstStyle/>
        <a:p>
          <a:endParaRPr lang="en-US"/>
        </a:p>
      </dgm:t>
    </dgm:pt>
    <dgm:pt modelId="{D30E0681-4920-43D1-B3F7-84EBE5E36E5A}">
      <dgm:prSet/>
      <dgm:spPr/>
      <dgm:t>
        <a:bodyPr/>
        <a:lstStyle/>
        <a:p>
          <a:r>
            <a:rPr lang="nl-NL"/>
            <a:t>Getijdenenergie</a:t>
          </a:r>
          <a:endParaRPr lang="en-US"/>
        </a:p>
      </dgm:t>
    </dgm:pt>
    <dgm:pt modelId="{59CA05C6-F2B8-4C26-9B82-B63E8AA4CF9F}" type="parTrans" cxnId="{6722B040-A70C-4777-8500-AB91B10AAE8A}">
      <dgm:prSet/>
      <dgm:spPr/>
      <dgm:t>
        <a:bodyPr/>
        <a:lstStyle/>
        <a:p>
          <a:endParaRPr lang="en-US"/>
        </a:p>
      </dgm:t>
    </dgm:pt>
    <dgm:pt modelId="{5DDCC1F1-69E0-43BE-9280-E5EF1C220478}" type="sibTrans" cxnId="{6722B040-A70C-4777-8500-AB91B10AAE8A}">
      <dgm:prSet/>
      <dgm:spPr/>
      <dgm:t>
        <a:bodyPr/>
        <a:lstStyle/>
        <a:p>
          <a:endParaRPr lang="en-US"/>
        </a:p>
      </dgm:t>
    </dgm:pt>
    <dgm:pt modelId="{56CD894A-052B-40B9-B5F7-D1154030697A}">
      <dgm:prSet/>
      <dgm:spPr/>
      <dgm:t>
        <a:bodyPr/>
        <a:lstStyle/>
        <a:p>
          <a:r>
            <a:rPr lang="nl-NL" dirty="0"/>
            <a:t>Golfslag</a:t>
          </a:r>
        </a:p>
        <a:p>
          <a:r>
            <a:rPr lang="nl-NL" dirty="0"/>
            <a:t>energie</a:t>
          </a:r>
          <a:endParaRPr lang="en-US" dirty="0"/>
        </a:p>
      </dgm:t>
    </dgm:pt>
    <dgm:pt modelId="{926043CA-05FB-4515-994B-C6A2DE06511F}" type="parTrans" cxnId="{C1E49298-7559-45D4-8657-805A1EDFEB82}">
      <dgm:prSet/>
      <dgm:spPr/>
      <dgm:t>
        <a:bodyPr/>
        <a:lstStyle/>
        <a:p>
          <a:endParaRPr lang="en-US"/>
        </a:p>
      </dgm:t>
    </dgm:pt>
    <dgm:pt modelId="{9139A394-6F33-4679-AF50-19075BA0037E}" type="sibTrans" cxnId="{C1E49298-7559-45D4-8657-805A1EDFEB82}">
      <dgm:prSet/>
      <dgm:spPr/>
      <dgm:t>
        <a:bodyPr/>
        <a:lstStyle/>
        <a:p>
          <a:endParaRPr lang="en-US"/>
        </a:p>
      </dgm:t>
    </dgm:pt>
    <dgm:pt modelId="{6BCBABED-A1C8-405F-A0A7-1B273C79BBDC}">
      <dgm:prSet/>
      <dgm:spPr/>
      <dgm:t>
        <a:bodyPr/>
        <a:lstStyle/>
        <a:p>
          <a:r>
            <a:rPr lang="nl-NL" dirty="0"/>
            <a:t>Energie uit Biomassa</a:t>
          </a:r>
          <a:endParaRPr lang="en-US" dirty="0"/>
        </a:p>
      </dgm:t>
    </dgm:pt>
    <dgm:pt modelId="{6FB97167-6ED1-41C1-9FCF-77C3ACE33340}" type="parTrans" cxnId="{2E981487-7850-4637-AAD5-CD15D10D1882}">
      <dgm:prSet/>
      <dgm:spPr/>
      <dgm:t>
        <a:bodyPr/>
        <a:lstStyle/>
        <a:p>
          <a:endParaRPr lang="en-US"/>
        </a:p>
      </dgm:t>
    </dgm:pt>
    <dgm:pt modelId="{02E3435E-5385-4029-80DC-005837D98948}" type="sibTrans" cxnId="{2E981487-7850-4637-AAD5-CD15D10D1882}">
      <dgm:prSet/>
      <dgm:spPr/>
      <dgm:t>
        <a:bodyPr/>
        <a:lstStyle/>
        <a:p>
          <a:endParaRPr lang="en-US"/>
        </a:p>
      </dgm:t>
    </dgm:pt>
    <dgm:pt modelId="{915444A9-AAEF-4ED7-97FE-719D0953D6F9}">
      <dgm:prSet/>
      <dgm:spPr/>
      <dgm:t>
        <a:bodyPr/>
        <a:lstStyle/>
        <a:p>
          <a:r>
            <a:rPr lang="nl-NL"/>
            <a:t>Stortgas</a:t>
          </a:r>
          <a:endParaRPr lang="en-US"/>
        </a:p>
      </dgm:t>
    </dgm:pt>
    <dgm:pt modelId="{96E4708C-59F4-4D8A-BF2D-65E2D3D3F66A}" type="parTrans" cxnId="{97768C1A-627C-4472-9CEC-4AD192C9ECED}">
      <dgm:prSet/>
      <dgm:spPr/>
      <dgm:t>
        <a:bodyPr/>
        <a:lstStyle/>
        <a:p>
          <a:endParaRPr lang="en-US"/>
        </a:p>
      </dgm:t>
    </dgm:pt>
    <dgm:pt modelId="{16DDFC56-17A8-481C-AE25-C4231089BCB9}" type="sibTrans" cxnId="{97768C1A-627C-4472-9CEC-4AD192C9ECED}">
      <dgm:prSet/>
      <dgm:spPr/>
      <dgm:t>
        <a:bodyPr/>
        <a:lstStyle/>
        <a:p>
          <a:endParaRPr lang="en-US"/>
        </a:p>
      </dgm:t>
    </dgm:pt>
    <dgm:pt modelId="{9B280F42-3204-4623-9512-5729E60CCD1A}">
      <dgm:prSet/>
      <dgm:spPr/>
      <dgm:t>
        <a:bodyPr/>
        <a:lstStyle/>
        <a:p>
          <a:r>
            <a:rPr lang="nl-NL"/>
            <a:t>Biogasenergie</a:t>
          </a:r>
          <a:endParaRPr lang="en-US"/>
        </a:p>
      </dgm:t>
    </dgm:pt>
    <dgm:pt modelId="{D2C57957-D11A-4919-91A5-78B157406888}" type="parTrans" cxnId="{410A35D0-6638-47FD-8283-F57F27A06189}">
      <dgm:prSet/>
      <dgm:spPr/>
      <dgm:t>
        <a:bodyPr/>
        <a:lstStyle/>
        <a:p>
          <a:endParaRPr lang="en-US"/>
        </a:p>
      </dgm:t>
    </dgm:pt>
    <dgm:pt modelId="{9047A45B-4005-427C-94C7-4D896D096148}" type="sibTrans" cxnId="{410A35D0-6638-47FD-8283-F57F27A06189}">
      <dgm:prSet/>
      <dgm:spPr/>
      <dgm:t>
        <a:bodyPr/>
        <a:lstStyle/>
        <a:p>
          <a:endParaRPr lang="en-US"/>
        </a:p>
      </dgm:t>
    </dgm:pt>
    <dgm:pt modelId="{8BCA95C5-A604-4454-A89E-7833E8F1D6F0}">
      <dgm:prSet/>
      <dgm:spPr/>
      <dgm:t>
        <a:bodyPr/>
        <a:lstStyle/>
        <a:p>
          <a:r>
            <a:rPr lang="nl-NL" dirty="0"/>
            <a:t>Waterkracht</a:t>
          </a:r>
        </a:p>
        <a:p>
          <a:r>
            <a:rPr lang="nl-NL" dirty="0"/>
            <a:t>energie </a:t>
          </a:r>
          <a:endParaRPr lang="en-US" dirty="0"/>
        </a:p>
      </dgm:t>
    </dgm:pt>
    <dgm:pt modelId="{0C139B99-4995-4CB1-ACD5-82D5FEA7DECC}" type="parTrans" cxnId="{DBE8CCE5-AC8B-405E-97E8-5171E3819AAE}">
      <dgm:prSet/>
      <dgm:spPr/>
      <dgm:t>
        <a:bodyPr/>
        <a:lstStyle/>
        <a:p>
          <a:endParaRPr lang="en-US"/>
        </a:p>
      </dgm:t>
    </dgm:pt>
    <dgm:pt modelId="{958B35C7-748E-44A6-82D0-CDAFDFC98455}" type="sibTrans" cxnId="{DBE8CCE5-AC8B-405E-97E8-5171E3819AAE}">
      <dgm:prSet/>
      <dgm:spPr/>
      <dgm:t>
        <a:bodyPr/>
        <a:lstStyle/>
        <a:p>
          <a:endParaRPr lang="en-US"/>
        </a:p>
      </dgm:t>
    </dgm:pt>
    <dgm:pt modelId="{1D4421C5-C667-4E42-94A3-79F2411B0047}">
      <dgm:prSet/>
      <dgm:spPr/>
      <dgm:t>
        <a:bodyPr/>
        <a:lstStyle/>
        <a:p>
          <a:r>
            <a:rPr lang="nl-NL"/>
            <a:t>Hernieuwbare waterstof</a:t>
          </a:r>
          <a:endParaRPr lang="en-US"/>
        </a:p>
      </dgm:t>
    </dgm:pt>
    <dgm:pt modelId="{FD56DCEC-C152-4F23-BE37-037B49626F62}" type="parTrans" cxnId="{786F57A9-E19E-4200-A509-9972CB8AC16A}">
      <dgm:prSet/>
      <dgm:spPr/>
      <dgm:t>
        <a:bodyPr/>
        <a:lstStyle/>
        <a:p>
          <a:endParaRPr lang="en-US"/>
        </a:p>
      </dgm:t>
    </dgm:pt>
    <dgm:pt modelId="{A6BCE20D-6712-4B92-89A8-244F880300D9}" type="sibTrans" cxnId="{786F57A9-E19E-4200-A509-9972CB8AC16A}">
      <dgm:prSet/>
      <dgm:spPr/>
      <dgm:t>
        <a:bodyPr/>
        <a:lstStyle/>
        <a:p>
          <a:endParaRPr lang="en-US"/>
        </a:p>
      </dgm:t>
    </dgm:pt>
    <dgm:pt modelId="{C635E561-490F-430E-B70E-53355EC57AA3}">
      <dgm:prSet/>
      <dgm:spPr/>
      <dgm:t>
        <a:bodyPr/>
        <a:lstStyle/>
        <a:p>
          <a:r>
            <a:rPr lang="nl-NL"/>
            <a:t>Bijbehorende energieinfrastructuur</a:t>
          </a:r>
          <a:endParaRPr lang="en-US"/>
        </a:p>
      </dgm:t>
    </dgm:pt>
    <dgm:pt modelId="{23EB3779-F359-499D-9F2F-088998778373}" type="parTrans" cxnId="{74A45202-1A67-41EF-A7CE-729CF8ED247A}">
      <dgm:prSet/>
      <dgm:spPr/>
      <dgm:t>
        <a:bodyPr/>
        <a:lstStyle/>
        <a:p>
          <a:endParaRPr lang="en-US"/>
        </a:p>
      </dgm:t>
    </dgm:pt>
    <dgm:pt modelId="{E26C3E3F-7FF8-4090-A090-26A7F19641E1}" type="sibTrans" cxnId="{74A45202-1A67-41EF-A7CE-729CF8ED247A}">
      <dgm:prSet/>
      <dgm:spPr/>
      <dgm:t>
        <a:bodyPr/>
        <a:lstStyle/>
        <a:p>
          <a:endParaRPr lang="en-US"/>
        </a:p>
      </dgm:t>
    </dgm:pt>
    <dgm:pt modelId="{10E1A767-D637-4BEE-9B60-C4E8CF36FE43}" type="pres">
      <dgm:prSet presAssocID="{6B02723B-1A16-4434-ACCC-FD0E44182E76}" presName="diagram" presStyleCnt="0">
        <dgm:presLayoutVars>
          <dgm:dir/>
          <dgm:resizeHandles val="exact"/>
        </dgm:presLayoutVars>
      </dgm:prSet>
      <dgm:spPr/>
    </dgm:pt>
    <dgm:pt modelId="{ABF074F5-D420-4659-88E6-E16B557C8A28}" type="pres">
      <dgm:prSet presAssocID="{D7AD9163-DF0B-4010-8ECC-079861DFF79A}" presName="node" presStyleLbl="node1" presStyleIdx="0" presStyleCnt="12">
        <dgm:presLayoutVars>
          <dgm:bulletEnabled val="1"/>
        </dgm:presLayoutVars>
      </dgm:prSet>
      <dgm:spPr/>
    </dgm:pt>
    <dgm:pt modelId="{F551CCF7-0E5A-4B8F-9CB6-670AF966251F}" type="pres">
      <dgm:prSet presAssocID="{65ECC0CC-DD88-47F6-8D7B-5ED49EFD6973}" presName="sibTrans" presStyleCnt="0"/>
      <dgm:spPr/>
    </dgm:pt>
    <dgm:pt modelId="{EFAD7084-460C-48B0-8BB0-0738AC6FC42A}" type="pres">
      <dgm:prSet presAssocID="{BC6393DD-2100-443F-8134-01E195CDB510}" presName="node" presStyleLbl="node1" presStyleIdx="1" presStyleCnt="12">
        <dgm:presLayoutVars>
          <dgm:bulletEnabled val="1"/>
        </dgm:presLayoutVars>
      </dgm:prSet>
      <dgm:spPr/>
    </dgm:pt>
    <dgm:pt modelId="{0E420949-4B52-4C32-B70C-5611491728F8}" type="pres">
      <dgm:prSet presAssocID="{52805F22-DE61-4217-9616-B45BCCDA364E}" presName="sibTrans" presStyleCnt="0"/>
      <dgm:spPr/>
    </dgm:pt>
    <dgm:pt modelId="{A3AFB78E-14C0-4CED-8E9F-4528EFEEBA57}" type="pres">
      <dgm:prSet presAssocID="{27A3C553-A8F0-44AF-91D7-BE7DD96B3DB4}" presName="node" presStyleLbl="node1" presStyleIdx="2" presStyleCnt="12">
        <dgm:presLayoutVars>
          <dgm:bulletEnabled val="1"/>
        </dgm:presLayoutVars>
      </dgm:prSet>
      <dgm:spPr/>
    </dgm:pt>
    <dgm:pt modelId="{CD813265-4A95-47EA-9E64-9FA81A6EBA2E}" type="pres">
      <dgm:prSet presAssocID="{1E93EA05-61AD-45C2-B311-AACAD1CCBFA6}" presName="sibTrans" presStyleCnt="0"/>
      <dgm:spPr/>
    </dgm:pt>
    <dgm:pt modelId="{75A8D28C-036A-413B-8BB1-61734F348F4D}" type="pres">
      <dgm:prSet presAssocID="{B321279E-4550-4D8C-8C55-B30042688E2A}" presName="node" presStyleLbl="node1" presStyleIdx="3" presStyleCnt="12">
        <dgm:presLayoutVars>
          <dgm:bulletEnabled val="1"/>
        </dgm:presLayoutVars>
      </dgm:prSet>
      <dgm:spPr/>
    </dgm:pt>
    <dgm:pt modelId="{04B7DA18-E04F-4A2C-BF62-21E53750C903}" type="pres">
      <dgm:prSet presAssocID="{622FCB9E-3EAB-4BAC-9D48-E2F4BA0184E2}" presName="sibTrans" presStyleCnt="0"/>
      <dgm:spPr/>
    </dgm:pt>
    <dgm:pt modelId="{D2AFDD62-945D-4138-9994-2E868A5B6527}" type="pres">
      <dgm:prSet presAssocID="{D30E0681-4920-43D1-B3F7-84EBE5E36E5A}" presName="node" presStyleLbl="node1" presStyleIdx="4" presStyleCnt="12">
        <dgm:presLayoutVars>
          <dgm:bulletEnabled val="1"/>
        </dgm:presLayoutVars>
      </dgm:prSet>
      <dgm:spPr/>
    </dgm:pt>
    <dgm:pt modelId="{CF40666A-642F-481A-9111-D495BE96872E}" type="pres">
      <dgm:prSet presAssocID="{5DDCC1F1-69E0-43BE-9280-E5EF1C220478}" presName="sibTrans" presStyleCnt="0"/>
      <dgm:spPr/>
    </dgm:pt>
    <dgm:pt modelId="{0B359F11-B9A5-41DF-ABCA-FB934D98C0D5}" type="pres">
      <dgm:prSet presAssocID="{56CD894A-052B-40B9-B5F7-D1154030697A}" presName="node" presStyleLbl="node1" presStyleIdx="5" presStyleCnt="12">
        <dgm:presLayoutVars>
          <dgm:bulletEnabled val="1"/>
        </dgm:presLayoutVars>
      </dgm:prSet>
      <dgm:spPr/>
    </dgm:pt>
    <dgm:pt modelId="{F3CC6868-7472-4998-880A-916FD0ACC751}" type="pres">
      <dgm:prSet presAssocID="{9139A394-6F33-4679-AF50-19075BA0037E}" presName="sibTrans" presStyleCnt="0"/>
      <dgm:spPr/>
    </dgm:pt>
    <dgm:pt modelId="{8BB6223F-0662-4204-B767-6DF728AA598A}" type="pres">
      <dgm:prSet presAssocID="{6BCBABED-A1C8-405F-A0A7-1B273C79BBDC}" presName="node" presStyleLbl="node1" presStyleIdx="6" presStyleCnt="12">
        <dgm:presLayoutVars>
          <dgm:bulletEnabled val="1"/>
        </dgm:presLayoutVars>
      </dgm:prSet>
      <dgm:spPr/>
    </dgm:pt>
    <dgm:pt modelId="{820F0C01-2BBB-4337-90BA-8D0C70D606AA}" type="pres">
      <dgm:prSet presAssocID="{02E3435E-5385-4029-80DC-005837D98948}" presName="sibTrans" presStyleCnt="0"/>
      <dgm:spPr/>
    </dgm:pt>
    <dgm:pt modelId="{E9BF0C2B-A822-4E9E-8F6C-9B8467E970DC}" type="pres">
      <dgm:prSet presAssocID="{915444A9-AAEF-4ED7-97FE-719D0953D6F9}" presName="node" presStyleLbl="node1" presStyleIdx="7" presStyleCnt="12">
        <dgm:presLayoutVars>
          <dgm:bulletEnabled val="1"/>
        </dgm:presLayoutVars>
      </dgm:prSet>
      <dgm:spPr/>
    </dgm:pt>
    <dgm:pt modelId="{A4D2E7F5-0C14-4134-BF8F-23198787E607}" type="pres">
      <dgm:prSet presAssocID="{16DDFC56-17A8-481C-AE25-C4231089BCB9}" presName="sibTrans" presStyleCnt="0"/>
      <dgm:spPr/>
    </dgm:pt>
    <dgm:pt modelId="{2686CECF-7649-4E7A-9408-7D0A84D8F8BE}" type="pres">
      <dgm:prSet presAssocID="{9B280F42-3204-4623-9512-5729E60CCD1A}" presName="node" presStyleLbl="node1" presStyleIdx="8" presStyleCnt="12">
        <dgm:presLayoutVars>
          <dgm:bulletEnabled val="1"/>
        </dgm:presLayoutVars>
      </dgm:prSet>
      <dgm:spPr/>
    </dgm:pt>
    <dgm:pt modelId="{68430A36-834F-4CF3-83C8-385488559B25}" type="pres">
      <dgm:prSet presAssocID="{9047A45B-4005-427C-94C7-4D896D096148}" presName="sibTrans" presStyleCnt="0"/>
      <dgm:spPr/>
    </dgm:pt>
    <dgm:pt modelId="{60B01A15-3A5A-4735-8410-D88A9BA35897}" type="pres">
      <dgm:prSet presAssocID="{8BCA95C5-A604-4454-A89E-7833E8F1D6F0}" presName="node" presStyleLbl="node1" presStyleIdx="9" presStyleCnt="12">
        <dgm:presLayoutVars>
          <dgm:bulletEnabled val="1"/>
        </dgm:presLayoutVars>
      </dgm:prSet>
      <dgm:spPr/>
    </dgm:pt>
    <dgm:pt modelId="{A8E5A8FA-EEBB-40C1-9F7B-9101CE42C363}" type="pres">
      <dgm:prSet presAssocID="{958B35C7-748E-44A6-82D0-CDAFDFC98455}" presName="sibTrans" presStyleCnt="0"/>
      <dgm:spPr/>
    </dgm:pt>
    <dgm:pt modelId="{F14AAF9A-C28E-4117-B2D8-71CA82F6D6AB}" type="pres">
      <dgm:prSet presAssocID="{1D4421C5-C667-4E42-94A3-79F2411B0047}" presName="node" presStyleLbl="node1" presStyleIdx="10" presStyleCnt="12">
        <dgm:presLayoutVars>
          <dgm:bulletEnabled val="1"/>
        </dgm:presLayoutVars>
      </dgm:prSet>
      <dgm:spPr/>
    </dgm:pt>
    <dgm:pt modelId="{9C76EBE5-261C-4B52-9DF9-33926B8B1C81}" type="pres">
      <dgm:prSet presAssocID="{A6BCE20D-6712-4B92-89A8-244F880300D9}" presName="sibTrans" presStyleCnt="0"/>
      <dgm:spPr/>
    </dgm:pt>
    <dgm:pt modelId="{68CD0AA9-95AC-4439-BD04-3EA93B0C23FC}" type="pres">
      <dgm:prSet presAssocID="{C635E561-490F-430E-B70E-53355EC57AA3}" presName="node" presStyleLbl="node1" presStyleIdx="11" presStyleCnt="12">
        <dgm:presLayoutVars>
          <dgm:bulletEnabled val="1"/>
        </dgm:presLayoutVars>
      </dgm:prSet>
      <dgm:spPr/>
    </dgm:pt>
  </dgm:ptLst>
  <dgm:cxnLst>
    <dgm:cxn modelId="{74A45202-1A67-41EF-A7CE-729CF8ED247A}" srcId="{6B02723B-1A16-4434-ACCC-FD0E44182E76}" destId="{C635E561-490F-430E-B70E-53355EC57AA3}" srcOrd="11" destOrd="0" parTransId="{23EB3779-F359-499D-9F2F-088998778373}" sibTransId="{E26C3E3F-7FF8-4090-A090-26A7F19641E1}"/>
    <dgm:cxn modelId="{01EEBA0D-FB55-47DA-B0A4-96CAA679217A}" type="presOf" srcId="{6BCBABED-A1C8-405F-A0A7-1B273C79BBDC}" destId="{8BB6223F-0662-4204-B767-6DF728AA598A}" srcOrd="0" destOrd="0" presId="urn:microsoft.com/office/officeart/2005/8/layout/default"/>
    <dgm:cxn modelId="{E3A6090E-C79A-4B65-9668-3CE239DA1215}" srcId="{6B02723B-1A16-4434-ACCC-FD0E44182E76}" destId="{D7AD9163-DF0B-4010-8ECC-079861DFF79A}" srcOrd="0" destOrd="0" parTransId="{D8A8AAB3-3B11-4672-A04F-25B710A62CC2}" sibTransId="{65ECC0CC-DD88-47F6-8D7B-5ED49EFD6973}"/>
    <dgm:cxn modelId="{97768C1A-627C-4472-9CEC-4AD192C9ECED}" srcId="{6B02723B-1A16-4434-ACCC-FD0E44182E76}" destId="{915444A9-AAEF-4ED7-97FE-719D0953D6F9}" srcOrd="7" destOrd="0" parTransId="{96E4708C-59F4-4D8A-BF2D-65E2D3D3F66A}" sibTransId="{16DDFC56-17A8-481C-AE25-C4231089BCB9}"/>
    <dgm:cxn modelId="{44BE7120-FD88-4A76-B758-DBB173CD782A}" type="presOf" srcId="{C635E561-490F-430E-B70E-53355EC57AA3}" destId="{68CD0AA9-95AC-4439-BD04-3EA93B0C23FC}" srcOrd="0" destOrd="0" presId="urn:microsoft.com/office/officeart/2005/8/layout/default"/>
    <dgm:cxn modelId="{0DB36B2C-28E7-4382-82CB-DBFAE1C7AF5F}" type="presOf" srcId="{6B02723B-1A16-4434-ACCC-FD0E44182E76}" destId="{10E1A767-D637-4BEE-9B60-C4E8CF36FE43}" srcOrd="0" destOrd="0" presId="urn:microsoft.com/office/officeart/2005/8/layout/default"/>
    <dgm:cxn modelId="{7192C52E-8DEC-4E11-9FBF-FCA199E08D72}" srcId="{6B02723B-1A16-4434-ACCC-FD0E44182E76}" destId="{B321279E-4550-4D8C-8C55-B30042688E2A}" srcOrd="3" destOrd="0" parTransId="{5ED0DA3D-4897-4C87-9E5C-6F8FA7FE6F93}" sibTransId="{622FCB9E-3EAB-4BAC-9D48-E2F4BA0184E2}"/>
    <dgm:cxn modelId="{EF185639-0530-484F-8B5B-73FCCA3202EA}" type="presOf" srcId="{27A3C553-A8F0-44AF-91D7-BE7DD96B3DB4}" destId="{A3AFB78E-14C0-4CED-8E9F-4528EFEEBA57}" srcOrd="0" destOrd="0" presId="urn:microsoft.com/office/officeart/2005/8/layout/default"/>
    <dgm:cxn modelId="{6722B040-A70C-4777-8500-AB91B10AAE8A}" srcId="{6B02723B-1A16-4434-ACCC-FD0E44182E76}" destId="{D30E0681-4920-43D1-B3F7-84EBE5E36E5A}" srcOrd="4" destOrd="0" parTransId="{59CA05C6-F2B8-4C26-9B82-B63E8AA4CF9F}" sibTransId="{5DDCC1F1-69E0-43BE-9280-E5EF1C220478}"/>
    <dgm:cxn modelId="{93823762-B0E2-4D75-BB97-20A64923C75A}" srcId="{6B02723B-1A16-4434-ACCC-FD0E44182E76}" destId="{BC6393DD-2100-443F-8134-01E195CDB510}" srcOrd="1" destOrd="0" parTransId="{3E83C931-E466-4270-919C-852F958CCE63}" sibTransId="{52805F22-DE61-4217-9616-B45BCCDA364E}"/>
    <dgm:cxn modelId="{90633969-BB9A-4505-AB9E-1C067B22F04D}" type="presOf" srcId="{8BCA95C5-A604-4454-A89E-7833E8F1D6F0}" destId="{60B01A15-3A5A-4735-8410-D88A9BA35897}" srcOrd="0" destOrd="0" presId="urn:microsoft.com/office/officeart/2005/8/layout/default"/>
    <dgm:cxn modelId="{40451279-906D-4816-9A5A-4BA1580BF79F}" type="presOf" srcId="{BC6393DD-2100-443F-8134-01E195CDB510}" destId="{EFAD7084-460C-48B0-8BB0-0738AC6FC42A}" srcOrd="0" destOrd="0" presId="urn:microsoft.com/office/officeart/2005/8/layout/default"/>
    <dgm:cxn modelId="{2E981487-7850-4637-AAD5-CD15D10D1882}" srcId="{6B02723B-1A16-4434-ACCC-FD0E44182E76}" destId="{6BCBABED-A1C8-405F-A0A7-1B273C79BBDC}" srcOrd="6" destOrd="0" parTransId="{6FB97167-6ED1-41C1-9FCF-77C3ACE33340}" sibTransId="{02E3435E-5385-4029-80DC-005837D98948}"/>
    <dgm:cxn modelId="{C1E49298-7559-45D4-8657-805A1EDFEB82}" srcId="{6B02723B-1A16-4434-ACCC-FD0E44182E76}" destId="{56CD894A-052B-40B9-B5F7-D1154030697A}" srcOrd="5" destOrd="0" parTransId="{926043CA-05FB-4515-994B-C6A2DE06511F}" sibTransId="{9139A394-6F33-4679-AF50-19075BA0037E}"/>
    <dgm:cxn modelId="{B7CBE49C-79CD-4DE4-B62C-7C408BD9FE43}" type="presOf" srcId="{D7AD9163-DF0B-4010-8ECC-079861DFF79A}" destId="{ABF074F5-D420-4659-88E6-E16B557C8A28}" srcOrd="0" destOrd="0" presId="urn:microsoft.com/office/officeart/2005/8/layout/default"/>
    <dgm:cxn modelId="{786F57A9-E19E-4200-A509-9972CB8AC16A}" srcId="{6B02723B-1A16-4434-ACCC-FD0E44182E76}" destId="{1D4421C5-C667-4E42-94A3-79F2411B0047}" srcOrd="10" destOrd="0" parTransId="{FD56DCEC-C152-4F23-BE37-037B49626F62}" sibTransId="{A6BCE20D-6712-4B92-89A8-244F880300D9}"/>
    <dgm:cxn modelId="{A58331C7-6E88-4747-BF51-FB8DD2B993AB}" type="presOf" srcId="{9B280F42-3204-4623-9512-5729E60CCD1A}" destId="{2686CECF-7649-4E7A-9408-7D0A84D8F8BE}" srcOrd="0" destOrd="0" presId="urn:microsoft.com/office/officeart/2005/8/layout/default"/>
    <dgm:cxn modelId="{410A35D0-6638-47FD-8283-F57F27A06189}" srcId="{6B02723B-1A16-4434-ACCC-FD0E44182E76}" destId="{9B280F42-3204-4623-9512-5729E60CCD1A}" srcOrd="8" destOrd="0" parTransId="{D2C57957-D11A-4919-91A5-78B157406888}" sibTransId="{9047A45B-4005-427C-94C7-4D896D096148}"/>
    <dgm:cxn modelId="{7C52EBD0-FE02-4255-B4F7-6AC406D3FA90}" type="presOf" srcId="{915444A9-AAEF-4ED7-97FE-719D0953D6F9}" destId="{E9BF0C2B-A822-4E9E-8F6C-9B8467E970DC}" srcOrd="0" destOrd="0" presId="urn:microsoft.com/office/officeart/2005/8/layout/default"/>
    <dgm:cxn modelId="{B52589DC-00DE-4504-8F3F-BA5A3045C005}" srcId="{6B02723B-1A16-4434-ACCC-FD0E44182E76}" destId="{27A3C553-A8F0-44AF-91D7-BE7DD96B3DB4}" srcOrd="2" destOrd="0" parTransId="{42875578-DFF7-48C4-BBBD-A2AE0885F9CF}" sibTransId="{1E93EA05-61AD-45C2-B311-AACAD1CCBFA6}"/>
    <dgm:cxn modelId="{0D8BCBDD-5E09-4585-93BE-B3DE7A1A5A2B}" type="presOf" srcId="{56CD894A-052B-40B9-B5F7-D1154030697A}" destId="{0B359F11-B9A5-41DF-ABCA-FB934D98C0D5}" srcOrd="0" destOrd="0" presId="urn:microsoft.com/office/officeart/2005/8/layout/default"/>
    <dgm:cxn modelId="{DBE8CCE5-AC8B-405E-97E8-5171E3819AAE}" srcId="{6B02723B-1A16-4434-ACCC-FD0E44182E76}" destId="{8BCA95C5-A604-4454-A89E-7833E8F1D6F0}" srcOrd="9" destOrd="0" parTransId="{0C139B99-4995-4CB1-ACD5-82D5FEA7DECC}" sibTransId="{958B35C7-748E-44A6-82D0-CDAFDFC98455}"/>
    <dgm:cxn modelId="{7A3E08F0-9863-4645-8B30-4929ED1050C2}" type="presOf" srcId="{1D4421C5-C667-4E42-94A3-79F2411B0047}" destId="{F14AAF9A-C28E-4117-B2D8-71CA82F6D6AB}" srcOrd="0" destOrd="0" presId="urn:microsoft.com/office/officeart/2005/8/layout/default"/>
    <dgm:cxn modelId="{F8E284F1-4345-4E4D-B7D1-E291DC9C1A4F}" type="presOf" srcId="{B321279E-4550-4D8C-8C55-B30042688E2A}" destId="{75A8D28C-036A-413B-8BB1-61734F348F4D}" srcOrd="0" destOrd="0" presId="urn:microsoft.com/office/officeart/2005/8/layout/default"/>
    <dgm:cxn modelId="{3C674EF2-B896-4B88-A87B-971C281693E4}" type="presOf" srcId="{D30E0681-4920-43D1-B3F7-84EBE5E36E5A}" destId="{D2AFDD62-945D-4138-9994-2E868A5B6527}" srcOrd="0" destOrd="0" presId="urn:microsoft.com/office/officeart/2005/8/layout/default"/>
    <dgm:cxn modelId="{1A268981-1974-4F6E-B43F-8E030BEB20DB}" type="presParOf" srcId="{10E1A767-D637-4BEE-9B60-C4E8CF36FE43}" destId="{ABF074F5-D420-4659-88E6-E16B557C8A28}" srcOrd="0" destOrd="0" presId="urn:microsoft.com/office/officeart/2005/8/layout/default"/>
    <dgm:cxn modelId="{CF3C6D16-A67E-4E19-BC4C-5E2F595B82D6}" type="presParOf" srcId="{10E1A767-D637-4BEE-9B60-C4E8CF36FE43}" destId="{F551CCF7-0E5A-4B8F-9CB6-670AF966251F}" srcOrd="1" destOrd="0" presId="urn:microsoft.com/office/officeart/2005/8/layout/default"/>
    <dgm:cxn modelId="{73F0542B-3EA3-4DA4-B951-DAA1E6732807}" type="presParOf" srcId="{10E1A767-D637-4BEE-9B60-C4E8CF36FE43}" destId="{EFAD7084-460C-48B0-8BB0-0738AC6FC42A}" srcOrd="2" destOrd="0" presId="urn:microsoft.com/office/officeart/2005/8/layout/default"/>
    <dgm:cxn modelId="{52ECB1C6-2D79-4E4C-A007-FDB87FAF7487}" type="presParOf" srcId="{10E1A767-D637-4BEE-9B60-C4E8CF36FE43}" destId="{0E420949-4B52-4C32-B70C-5611491728F8}" srcOrd="3" destOrd="0" presId="urn:microsoft.com/office/officeart/2005/8/layout/default"/>
    <dgm:cxn modelId="{AB5CEAE0-4BF3-4799-8CDE-2E72D14D2876}" type="presParOf" srcId="{10E1A767-D637-4BEE-9B60-C4E8CF36FE43}" destId="{A3AFB78E-14C0-4CED-8E9F-4528EFEEBA57}" srcOrd="4" destOrd="0" presId="urn:microsoft.com/office/officeart/2005/8/layout/default"/>
    <dgm:cxn modelId="{CF470AB1-80C5-4E83-B885-D284B7344312}" type="presParOf" srcId="{10E1A767-D637-4BEE-9B60-C4E8CF36FE43}" destId="{CD813265-4A95-47EA-9E64-9FA81A6EBA2E}" srcOrd="5" destOrd="0" presId="urn:microsoft.com/office/officeart/2005/8/layout/default"/>
    <dgm:cxn modelId="{F782BD1B-3D40-4D44-BBBC-A0FC4273CFF8}" type="presParOf" srcId="{10E1A767-D637-4BEE-9B60-C4E8CF36FE43}" destId="{75A8D28C-036A-413B-8BB1-61734F348F4D}" srcOrd="6" destOrd="0" presId="urn:microsoft.com/office/officeart/2005/8/layout/default"/>
    <dgm:cxn modelId="{904DEB0D-5CCD-42F4-A820-E0A158DFD7ED}" type="presParOf" srcId="{10E1A767-D637-4BEE-9B60-C4E8CF36FE43}" destId="{04B7DA18-E04F-4A2C-BF62-21E53750C903}" srcOrd="7" destOrd="0" presId="urn:microsoft.com/office/officeart/2005/8/layout/default"/>
    <dgm:cxn modelId="{361CFD4A-8FAF-4E26-8130-D28D328F181A}" type="presParOf" srcId="{10E1A767-D637-4BEE-9B60-C4E8CF36FE43}" destId="{D2AFDD62-945D-4138-9994-2E868A5B6527}" srcOrd="8" destOrd="0" presId="urn:microsoft.com/office/officeart/2005/8/layout/default"/>
    <dgm:cxn modelId="{8099B48D-E7B0-4B44-BBC4-84152F012AA1}" type="presParOf" srcId="{10E1A767-D637-4BEE-9B60-C4E8CF36FE43}" destId="{CF40666A-642F-481A-9111-D495BE96872E}" srcOrd="9" destOrd="0" presId="urn:microsoft.com/office/officeart/2005/8/layout/default"/>
    <dgm:cxn modelId="{713694B7-7FDC-4672-B2D7-B45CD56B4903}" type="presParOf" srcId="{10E1A767-D637-4BEE-9B60-C4E8CF36FE43}" destId="{0B359F11-B9A5-41DF-ABCA-FB934D98C0D5}" srcOrd="10" destOrd="0" presId="urn:microsoft.com/office/officeart/2005/8/layout/default"/>
    <dgm:cxn modelId="{D75F5D74-1113-4F5F-A999-00B5D10B9C8D}" type="presParOf" srcId="{10E1A767-D637-4BEE-9B60-C4E8CF36FE43}" destId="{F3CC6868-7472-4998-880A-916FD0ACC751}" srcOrd="11" destOrd="0" presId="urn:microsoft.com/office/officeart/2005/8/layout/default"/>
    <dgm:cxn modelId="{C6AB924F-960B-458D-AFB7-9B063E7A034C}" type="presParOf" srcId="{10E1A767-D637-4BEE-9B60-C4E8CF36FE43}" destId="{8BB6223F-0662-4204-B767-6DF728AA598A}" srcOrd="12" destOrd="0" presId="urn:microsoft.com/office/officeart/2005/8/layout/default"/>
    <dgm:cxn modelId="{A849ED63-F253-4B3F-B528-8381D8F1ED63}" type="presParOf" srcId="{10E1A767-D637-4BEE-9B60-C4E8CF36FE43}" destId="{820F0C01-2BBB-4337-90BA-8D0C70D606AA}" srcOrd="13" destOrd="0" presId="urn:microsoft.com/office/officeart/2005/8/layout/default"/>
    <dgm:cxn modelId="{DA4BD5E9-EA78-4E6B-BBD4-25906397C9A7}" type="presParOf" srcId="{10E1A767-D637-4BEE-9B60-C4E8CF36FE43}" destId="{E9BF0C2B-A822-4E9E-8F6C-9B8467E970DC}" srcOrd="14" destOrd="0" presId="urn:microsoft.com/office/officeart/2005/8/layout/default"/>
    <dgm:cxn modelId="{2457ED06-330E-414B-85ED-8558E7B5031E}" type="presParOf" srcId="{10E1A767-D637-4BEE-9B60-C4E8CF36FE43}" destId="{A4D2E7F5-0C14-4134-BF8F-23198787E607}" srcOrd="15" destOrd="0" presId="urn:microsoft.com/office/officeart/2005/8/layout/default"/>
    <dgm:cxn modelId="{86FB4FDD-104D-4AC8-BCD9-015B0F976C15}" type="presParOf" srcId="{10E1A767-D637-4BEE-9B60-C4E8CF36FE43}" destId="{2686CECF-7649-4E7A-9408-7D0A84D8F8BE}" srcOrd="16" destOrd="0" presId="urn:microsoft.com/office/officeart/2005/8/layout/default"/>
    <dgm:cxn modelId="{B43DBE3E-1DB5-4959-8E51-B7E7AD43162D}" type="presParOf" srcId="{10E1A767-D637-4BEE-9B60-C4E8CF36FE43}" destId="{68430A36-834F-4CF3-83C8-385488559B25}" srcOrd="17" destOrd="0" presId="urn:microsoft.com/office/officeart/2005/8/layout/default"/>
    <dgm:cxn modelId="{E18BF6CD-D9E6-4A0A-99B2-E67F411C7D0F}" type="presParOf" srcId="{10E1A767-D637-4BEE-9B60-C4E8CF36FE43}" destId="{60B01A15-3A5A-4735-8410-D88A9BA35897}" srcOrd="18" destOrd="0" presId="urn:microsoft.com/office/officeart/2005/8/layout/default"/>
    <dgm:cxn modelId="{F1171804-CB1A-4E50-B0A7-E2C568DB6D74}" type="presParOf" srcId="{10E1A767-D637-4BEE-9B60-C4E8CF36FE43}" destId="{A8E5A8FA-EEBB-40C1-9F7B-9101CE42C363}" srcOrd="19" destOrd="0" presId="urn:microsoft.com/office/officeart/2005/8/layout/default"/>
    <dgm:cxn modelId="{782D47CB-47B7-4503-AB3A-4F8213016576}" type="presParOf" srcId="{10E1A767-D637-4BEE-9B60-C4E8CF36FE43}" destId="{F14AAF9A-C28E-4117-B2D8-71CA82F6D6AB}" srcOrd="20" destOrd="0" presId="urn:microsoft.com/office/officeart/2005/8/layout/default"/>
    <dgm:cxn modelId="{5291E7CA-DFA4-45FC-A2DF-259967D6625C}" type="presParOf" srcId="{10E1A767-D637-4BEE-9B60-C4E8CF36FE43}" destId="{9C76EBE5-261C-4B52-9DF9-33926B8B1C81}" srcOrd="21" destOrd="0" presId="urn:microsoft.com/office/officeart/2005/8/layout/default"/>
    <dgm:cxn modelId="{21A9C837-96C5-4994-964E-11592D36AE70}" type="presParOf" srcId="{10E1A767-D637-4BEE-9B60-C4E8CF36FE43}" destId="{68CD0AA9-95AC-4439-BD04-3EA93B0C23FC}"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E2737-CD4F-409A-B578-CF74FD323158}">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Geografisch afgebakend</a:t>
          </a:r>
          <a:endParaRPr lang="en-US" sz="2100" kern="1200"/>
        </a:p>
      </dsp:txBody>
      <dsp:txXfrm>
        <a:off x="0" y="39687"/>
        <a:ext cx="3286125" cy="1971675"/>
      </dsp:txXfrm>
    </dsp:sp>
    <dsp:sp modelId="{1FC9FE91-4684-4BA0-874D-3AC4DFFE2B77}">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Een gedetailleerde plan-MER</a:t>
          </a:r>
          <a:endParaRPr lang="en-US" sz="2100" kern="1200"/>
        </a:p>
      </dsp:txBody>
      <dsp:txXfrm>
        <a:off x="3614737" y="39687"/>
        <a:ext cx="3286125" cy="1971675"/>
      </dsp:txXfrm>
    </dsp:sp>
    <dsp:sp modelId="{CCE9AD03-5CA5-4820-A074-776C69A3ABC1}">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Bevat hernieuwbare-energieopwek (inclusief repowering), eventueel inclusief energie-infrastructuur</a:t>
          </a:r>
          <a:endParaRPr lang="en-US" sz="2100" kern="1200"/>
        </a:p>
      </dsp:txBody>
      <dsp:txXfrm>
        <a:off x="7229475" y="39687"/>
        <a:ext cx="3286125" cy="1971675"/>
      </dsp:txXfrm>
    </dsp:sp>
    <dsp:sp modelId="{7AB961A7-0A85-41E2-A819-A4715E14F6BA}">
      <dsp:nvSpPr>
        <dsp:cNvPr id="0" name=""/>
        <dsp:cNvSpPr/>
      </dsp:nvSpPr>
      <dsp:spPr>
        <a:xfrm>
          <a:off x="0"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Gebied is onderdeel van de </a:t>
          </a:r>
          <a:r>
            <a:rPr lang="nl-NL" sz="2100" kern="1200" dirty="0" err="1"/>
            <a:t>mapping</a:t>
          </a:r>
          <a:r>
            <a:rPr lang="nl-NL" sz="2100" kern="1200" dirty="0"/>
            <a:t> , zie 'relevante documenten' onder </a:t>
          </a:r>
          <a:r>
            <a:rPr lang="nl-NL" sz="2100" kern="1200" dirty="0">
              <a:hlinkClick xmlns:r="http://schemas.openxmlformats.org/officeDocument/2006/relationships" r:id="rId1"/>
            </a:rPr>
            <a:t>Overheid.nl | Consultatie </a:t>
          </a:r>
          <a:r>
            <a:rPr lang="nl-NL" sz="2100" kern="1200" dirty="0" err="1">
              <a:hlinkClick xmlns:r="http://schemas.openxmlformats.org/officeDocument/2006/relationships" r:id="rId1"/>
            </a:rPr>
            <a:t>Mapping</a:t>
          </a:r>
          <a:r>
            <a:rPr lang="nl-NL" sz="2100" kern="1200" dirty="0">
              <a:hlinkClick xmlns:r="http://schemas.openxmlformats.org/officeDocument/2006/relationships" r:id="rId1"/>
            </a:rPr>
            <a:t> RED3</a:t>
          </a:r>
          <a:endParaRPr lang="en-US" sz="2100" kern="1200" dirty="0"/>
        </a:p>
      </dsp:txBody>
      <dsp:txXfrm>
        <a:off x="0" y="2339975"/>
        <a:ext cx="3286125" cy="1971675"/>
      </dsp:txXfrm>
    </dsp:sp>
    <dsp:sp modelId="{25051EDF-9D98-432D-AC6B-B86A3F45274F}">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Geen grensoverschrijdende milieueffecten</a:t>
          </a:r>
          <a:endParaRPr lang="en-US" sz="2100" kern="1200"/>
        </a:p>
      </dsp:txBody>
      <dsp:txXfrm>
        <a:off x="3614737" y="2339975"/>
        <a:ext cx="3286125" cy="1971675"/>
      </dsp:txXfrm>
    </dsp:sp>
    <dsp:sp modelId="{4681651A-5139-4F57-9D40-4F1DAC820004}">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Niet in Natura2000 of nationaal beschermde gebieden voor opwek</a:t>
          </a:r>
          <a:endParaRPr lang="en-US" sz="2100" kern="1200"/>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074F5-D420-4659-88E6-E16B557C8A28}">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Windenergie</a:t>
          </a:r>
          <a:endParaRPr lang="en-US" sz="1700" kern="1200" dirty="0"/>
        </a:p>
      </dsp:txBody>
      <dsp:txXfrm>
        <a:off x="582645" y="1178"/>
        <a:ext cx="2174490" cy="1304694"/>
      </dsp:txXfrm>
    </dsp:sp>
    <dsp:sp modelId="{EFAD7084-460C-48B0-8BB0-0738AC6FC42A}">
      <dsp:nvSpPr>
        <dsp:cNvPr id="0" name=""/>
        <dsp:cNvSpPr/>
      </dsp:nvSpPr>
      <dsp:spPr>
        <a:xfrm>
          <a:off x="2974584"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Zonne-</a:t>
          </a:r>
        </a:p>
        <a:p>
          <a:pPr marL="0" lvl="0" indent="0" algn="ctr" defTabSz="755650">
            <a:lnSpc>
              <a:spcPct val="90000"/>
            </a:lnSpc>
            <a:spcBef>
              <a:spcPct val="0"/>
            </a:spcBef>
            <a:spcAft>
              <a:spcPct val="35000"/>
            </a:spcAft>
            <a:buNone/>
          </a:pPr>
          <a:r>
            <a:rPr lang="nl-NL" sz="1700" kern="1200" dirty="0"/>
            <a:t>energie (PV)</a:t>
          </a:r>
          <a:endParaRPr lang="en-US" sz="1700" kern="1200" dirty="0"/>
        </a:p>
      </dsp:txBody>
      <dsp:txXfrm>
        <a:off x="2974584" y="1178"/>
        <a:ext cx="2174490" cy="1304694"/>
      </dsp:txXfrm>
    </dsp:sp>
    <dsp:sp modelId="{A3AFB78E-14C0-4CED-8E9F-4528EFEEBA57}">
      <dsp:nvSpPr>
        <dsp:cNvPr id="0" name=""/>
        <dsp:cNvSpPr/>
      </dsp:nvSpPr>
      <dsp:spPr>
        <a:xfrm>
          <a:off x="5366524"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Geothermie</a:t>
          </a:r>
          <a:endParaRPr lang="en-US" sz="1700" kern="1200"/>
        </a:p>
      </dsp:txBody>
      <dsp:txXfrm>
        <a:off x="5366524" y="1178"/>
        <a:ext cx="2174490" cy="1304694"/>
      </dsp:txXfrm>
    </dsp:sp>
    <dsp:sp modelId="{75A8D28C-036A-413B-8BB1-61734F348F4D}">
      <dsp:nvSpPr>
        <dsp:cNvPr id="0" name=""/>
        <dsp:cNvSpPr/>
      </dsp:nvSpPr>
      <dsp:spPr>
        <a:xfrm>
          <a:off x="7758464"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Omgevingsenergie</a:t>
          </a:r>
          <a:endParaRPr lang="en-US" sz="1700" kern="1200"/>
        </a:p>
      </dsp:txBody>
      <dsp:txXfrm>
        <a:off x="7758464" y="1178"/>
        <a:ext cx="2174490" cy="1304694"/>
      </dsp:txXfrm>
    </dsp:sp>
    <dsp:sp modelId="{D2AFDD62-945D-4138-9994-2E868A5B6527}">
      <dsp:nvSpPr>
        <dsp:cNvPr id="0" name=""/>
        <dsp:cNvSpPr/>
      </dsp:nvSpPr>
      <dsp:spPr>
        <a:xfrm>
          <a:off x="582645"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Getijdenenergie</a:t>
          </a:r>
          <a:endParaRPr lang="en-US" sz="1700" kern="1200"/>
        </a:p>
      </dsp:txBody>
      <dsp:txXfrm>
        <a:off x="582645" y="1523321"/>
        <a:ext cx="2174490" cy="1304694"/>
      </dsp:txXfrm>
    </dsp:sp>
    <dsp:sp modelId="{0B359F11-B9A5-41DF-ABCA-FB934D98C0D5}">
      <dsp:nvSpPr>
        <dsp:cNvPr id="0" name=""/>
        <dsp:cNvSpPr/>
      </dsp:nvSpPr>
      <dsp:spPr>
        <a:xfrm>
          <a:off x="297458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Golfslag</a:t>
          </a:r>
        </a:p>
        <a:p>
          <a:pPr marL="0" lvl="0" indent="0" algn="ctr" defTabSz="755650">
            <a:lnSpc>
              <a:spcPct val="90000"/>
            </a:lnSpc>
            <a:spcBef>
              <a:spcPct val="0"/>
            </a:spcBef>
            <a:spcAft>
              <a:spcPct val="35000"/>
            </a:spcAft>
            <a:buNone/>
          </a:pPr>
          <a:r>
            <a:rPr lang="nl-NL" sz="1700" kern="1200" dirty="0"/>
            <a:t>energie</a:t>
          </a:r>
          <a:endParaRPr lang="en-US" sz="1700" kern="1200" dirty="0"/>
        </a:p>
      </dsp:txBody>
      <dsp:txXfrm>
        <a:off x="2974584" y="1523321"/>
        <a:ext cx="2174490" cy="1304694"/>
      </dsp:txXfrm>
    </dsp:sp>
    <dsp:sp modelId="{8BB6223F-0662-4204-B767-6DF728AA598A}">
      <dsp:nvSpPr>
        <dsp:cNvPr id="0" name=""/>
        <dsp:cNvSpPr/>
      </dsp:nvSpPr>
      <dsp:spPr>
        <a:xfrm>
          <a:off x="536652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Energie uit Biomassa</a:t>
          </a:r>
          <a:endParaRPr lang="en-US" sz="1700" kern="1200" dirty="0"/>
        </a:p>
      </dsp:txBody>
      <dsp:txXfrm>
        <a:off x="5366524" y="1523321"/>
        <a:ext cx="2174490" cy="1304694"/>
      </dsp:txXfrm>
    </dsp:sp>
    <dsp:sp modelId="{E9BF0C2B-A822-4E9E-8F6C-9B8467E970DC}">
      <dsp:nvSpPr>
        <dsp:cNvPr id="0" name=""/>
        <dsp:cNvSpPr/>
      </dsp:nvSpPr>
      <dsp:spPr>
        <a:xfrm>
          <a:off x="775846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Stortgas</a:t>
          </a:r>
          <a:endParaRPr lang="en-US" sz="1700" kern="1200"/>
        </a:p>
      </dsp:txBody>
      <dsp:txXfrm>
        <a:off x="7758464" y="1523321"/>
        <a:ext cx="2174490" cy="1304694"/>
      </dsp:txXfrm>
    </dsp:sp>
    <dsp:sp modelId="{2686CECF-7649-4E7A-9408-7D0A84D8F8BE}">
      <dsp:nvSpPr>
        <dsp:cNvPr id="0" name=""/>
        <dsp:cNvSpPr/>
      </dsp:nvSpPr>
      <dsp:spPr>
        <a:xfrm>
          <a:off x="582645"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Biogasenergie</a:t>
          </a:r>
          <a:endParaRPr lang="en-US" sz="1700" kern="1200"/>
        </a:p>
      </dsp:txBody>
      <dsp:txXfrm>
        <a:off x="582645" y="3045465"/>
        <a:ext cx="2174490" cy="1304694"/>
      </dsp:txXfrm>
    </dsp:sp>
    <dsp:sp modelId="{60B01A15-3A5A-4735-8410-D88A9BA35897}">
      <dsp:nvSpPr>
        <dsp:cNvPr id="0" name=""/>
        <dsp:cNvSpPr/>
      </dsp:nvSpPr>
      <dsp:spPr>
        <a:xfrm>
          <a:off x="297458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Waterkracht</a:t>
          </a:r>
        </a:p>
        <a:p>
          <a:pPr marL="0" lvl="0" indent="0" algn="ctr" defTabSz="755650">
            <a:lnSpc>
              <a:spcPct val="90000"/>
            </a:lnSpc>
            <a:spcBef>
              <a:spcPct val="0"/>
            </a:spcBef>
            <a:spcAft>
              <a:spcPct val="35000"/>
            </a:spcAft>
            <a:buNone/>
          </a:pPr>
          <a:r>
            <a:rPr lang="nl-NL" sz="1700" kern="1200" dirty="0"/>
            <a:t>energie </a:t>
          </a:r>
          <a:endParaRPr lang="en-US" sz="1700" kern="1200" dirty="0"/>
        </a:p>
      </dsp:txBody>
      <dsp:txXfrm>
        <a:off x="2974584" y="3045465"/>
        <a:ext cx="2174490" cy="1304694"/>
      </dsp:txXfrm>
    </dsp:sp>
    <dsp:sp modelId="{F14AAF9A-C28E-4117-B2D8-71CA82F6D6AB}">
      <dsp:nvSpPr>
        <dsp:cNvPr id="0" name=""/>
        <dsp:cNvSpPr/>
      </dsp:nvSpPr>
      <dsp:spPr>
        <a:xfrm>
          <a:off x="536652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Hernieuwbare waterstof</a:t>
          </a:r>
          <a:endParaRPr lang="en-US" sz="1700" kern="1200"/>
        </a:p>
      </dsp:txBody>
      <dsp:txXfrm>
        <a:off x="5366524" y="3045465"/>
        <a:ext cx="2174490" cy="1304694"/>
      </dsp:txXfrm>
    </dsp:sp>
    <dsp:sp modelId="{68CD0AA9-95AC-4439-BD04-3EA93B0C23FC}">
      <dsp:nvSpPr>
        <dsp:cNvPr id="0" name=""/>
        <dsp:cNvSpPr/>
      </dsp:nvSpPr>
      <dsp:spPr>
        <a:xfrm>
          <a:off x="775846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Bijbehorende energieinfrastructuur</a:t>
          </a:r>
          <a:endParaRPr lang="en-US" sz="1700" kern="1200"/>
        </a:p>
      </dsp:txBody>
      <dsp:txXfrm>
        <a:off x="775846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D7207-C68C-4845-9F19-D5D26AAF382E}" type="datetimeFigureOut">
              <a:rPr lang="nl-NL" smtClean="0"/>
              <a:t>9-10-2025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52FFB-2616-4557-9463-F6BD3FB2BAF3}" type="slidenum">
              <a:rPr lang="nl-NL" smtClean="0"/>
              <a:t>‹nr.›</a:t>
            </a:fld>
            <a:endParaRPr lang="nl-NL"/>
          </a:p>
        </p:txBody>
      </p:sp>
    </p:spTree>
    <p:extLst>
      <p:ext uri="{BB962C8B-B14F-4D97-AF65-F5344CB8AC3E}">
        <p14:creationId xmlns:p14="http://schemas.microsoft.com/office/powerpoint/2010/main" val="37276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a:t>
            </a:fld>
            <a:endParaRPr lang="nl-NL"/>
          </a:p>
        </p:txBody>
      </p:sp>
    </p:spTree>
    <p:extLst>
      <p:ext uri="{BB962C8B-B14F-4D97-AF65-F5344CB8AC3E}">
        <p14:creationId xmlns:p14="http://schemas.microsoft.com/office/powerpoint/2010/main" val="260533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Sommige hernieuwbare-energieprojecten leiden tot natuurschade die niet voorkomen kan worden.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In dat geval kunnen projecten voor zonne- of windenergie, inclusief bijbehorende elektriciteitsinfrastructuur, toch worden toegestaan als (fysieke) compenserende natuurmaatregelen worden getroffen.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Als die op dat moment niet beschikbaar zijn, is het binnen versnellingsgebieden mogelijk dat het bevoegd gezag op kosten van de initiatiefnemers zorgt voor de natuurcompensatie, waardoor vergunningverlening toch mogelijk is. </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Er moet aan veel eisen worden voldaan voordat gebruik gemaakt kan worden van deze “financiële compensatie”, waardoor dit in de praktijk naar verwachting slechts zelden toepasbaar is.</a:t>
            </a:r>
            <a:endParaRPr lang="en-US" dirty="0"/>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10</a:t>
            </a:fld>
            <a:endParaRPr lang="nl-NL"/>
          </a:p>
        </p:txBody>
      </p:sp>
    </p:spTree>
    <p:extLst>
      <p:ext uri="{BB962C8B-B14F-4D97-AF65-F5344CB8AC3E}">
        <p14:creationId xmlns:p14="http://schemas.microsoft.com/office/powerpoint/2010/main" val="217403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t>
            </a:r>
            <a:r>
              <a:rPr lang="en-US" dirty="0" err="1"/>
              <a:t>mogelijk</a:t>
            </a:r>
            <a:r>
              <a:rPr lang="en-US" dirty="0"/>
              <a:t> </a:t>
            </a:r>
            <a:r>
              <a:rPr lang="en-US" dirty="0" err="1"/>
              <a:t>wel</a:t>
            </a:r>
            <a:r>
              <a:rPr lang="en-US" dirty="0"/>
              <a:t> tot </a:t>
            </a:r>
            <a:r>
              <a:rPr lang="en-US" dirty="0" err="1"/>
              <a:t>versnelling</a:t>
            </a:r>
            <a:r>
              <a:rPr lang="en-US" dirty="0"/>
              <a:t> </a:t>
            </a:r>
            <a:r>
              <a:rPr lang="en-US" dirty="0" err="1"/>
              <a:t>leidt</a:t>
            </a:r>
            <a:r>
              <a:rPr lang="en-US" dirty="0"/>
              <a:t> </a:t>
            </a:r>
            <a:r>
              <a:rPr lang="en-US" dirty="0" err="1"/>
              <a:t>als</a:t>
            </a:r>
            <a:r>
              <a:rPr lang="en-US" dirty="0"/>
              <a:t> </a:t>
            </a:r>
            <a:r>
              <a:rPr lang="en-US" dirty="0" err="1"/>
              <a:t>gevolg</a:t>
            </a:r>
            <a:r>
              <a:rPr lang="en-US" dirty="0"/>
              <a:t> van REDIII: </a:t>
            </a:r>
            <a:r>
              <a:rPr lang="en-US" dirty="0" err="1"/>
              <a:t>beroep</a:t>
            </a:r>
            <a:r>
              <a:rPr lang="en-US" dirty="0"/>
              <a:t> in </a:t>
            </a:r>
            <a:r>
              <a:rPr lang="en-US" dirty="0" err="1"/>
              <a:t>één</a:t>
            </a:r>
            <a:r>
              <a:rPr lang="en-US" dirty="0"/>
              <a:t> </a:t>
            </a:r>
            <a:r>
              <a:rPr lang="en-US" dirty="0" err="1"/>
              <a:t>instantie</a:t>
            </a:r>
            <a:r>
              <a:rPr lang="en-US" dirty="0"/>
              <a:t> </a:t>
            </a:r>
            <a:r>
              <a:rPr lang="en-US" dirty="0" err="1"/>
              <a:t>bij</a:t>
            </a:r>
            <a:r>
              <a:rPr lang="en-US" dirty="0"/>
              <a:t> Raad van State </a:t>
            </a:r>
            <a:r>
              <a:rPr lang="en-US" dirty="0" err="1"/>
              <a:t>voor</a:t>
            </a:r>
            <a:r>
              <a:rPr lang="en-US" dirty="0"/>
              <a:t> </a:t>
            </a:r>
            <a:r>
              <a:rPr lang="en-US" u="sng" dirty="0"/>
              <a:t>alle</a:t>
            </a:r>
            <a:r>
              <a:rPr lang="en-US" u="none" dirty="0"/>
              <a:t> </a:t>
            </a:r>
            <a:r>
              <a:rPr lang="en-US" u="none" dirty="0" err="1"/>
              <a:t>hernieuwbare-energieprojecten</a:t>
            </a:r>
            <a:endParaRPr lang="en-US" dirty="0"/>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11</a:t>
            </a:fld>
            <a:endParaRPr lang="nl-NL"/>
          </a:p>
        </p:txBody>
      </p:sp>
    </p:spTree>
    <p:extLst>
      <p:ext uri="{BB962C8B-B14F-4D97-AF65-F5344CB8AC3E}">
        <p14:creationId xmlns:p14="http://schemas.microsoft.com/office/powerpoint/2010/main" val="326234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bg1"/>
                </a:solidFill>
              </a:rPr>
              <a:t>❌ Slechts in enkele specifieke gevallen kan REDIII het verschil maken (zie sheets over hoger openbaar belang, niet opzettelijk doden/verstoren en financiële compensatie)</a:t>
            </a: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12</a:t>
            </a:fld>
            <a:endParaRPr lang="nl-NL"/>
          </a:p>
        </p:txBody>
      </p:sp>
    </p:spTree>
    <p:extLst>
      <p:ext uri="{BB962C8B-B14F-4D97-AF65-F5344CB8AC3E}">
        <p14:creationId xmlns:p14="http://schemas.microsoft.com/office/powerpoint/2010/main" val="60946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r>
              <a:rPr lang="nl-NL" dirty="0">
                <a:solidFill>
                  <a:schemeClr val="bg1"/>
                </a:solidFill>
              </a:rPr>
              <a:t>Doordat het bevoegd gezag (en niet initiatiefnemers) veel of alle elementen van een project-MER uitvoert, heeft het bevoegd gezag meer regie over de voortgang. REDIII verandert overigens niets aan wie het bevoegd gezag voor een project is.</a:t>
            </a:r>
          </a:p>
          <a:p>
            <a:pPr marL="0" lvl="0" indent="0">
              <a:buNone/>
            </a:pPr>
            <a:endParaRPr lang="nl-NL" dirty="0">
              <a:solidFill>
                <a:schemeClr val="bg1"/>
              </a:solidFill>
            </a:endParaRPr>
          </a:p>
          <a:p>
            <a:pPr marL="0" lvl="0" indent="0">
              <a:buNone/>
            </a:pPr>
            <a:r>
              <a:rPr lang="nl-NL" dirty="0">
                <a:solidFill>
                  <a:schemeClr val="bg1"/>
                </a:solidFill>
              </a:rPr>
              <a:t>Binnen REDIII versnellingsgebieden maakt het bevoegd gezag een gedetailleerde plan-MER waarin veel of alle elementen zitten van een project-MER.  Het bevoegd gezag neemt dus (een deel van) de </a:t>
            </a:r>
            <a:r>
              <a:rPr lang="nl-NL" dirty="0" err="1">
                <a:solidFill>
                  <a:schemeClr val="bg1"/>
                </a:solidFill>
              </a:rPr>
              <a:t>onderzoekslast</a:t>
            </a:r>
            <a:r>
              <a:rPr lang="nl-NL" dirty="0">
                <a:solidFill>
                  <a:schemeClr val="bg1"/>
                </a:solidFill>
              </a:rPr>
              <a:t> op zich en verkleint risico’s voor een initiatiefnemer.</a:t>
            </a:r>
          </a:p>
          <a:p>
            <a:pPr lvl="0"/>
            <a:endParaRPr lang="nl-NL" dirty="0">
              <a:solidFill>
                <a:schemeClr val="bg1"/>
              </a:solidFill>
            </a:endParaRPr>
          </a:p>
          <a:p>
            <a:pPr marL="0" lvl="0" indent="0">
              <a:buNone/>
            </a:pPr>
            <a:r>
              <a:rPr lang="nl-NL" dirty="0"/>
              <a:t>❌ </a:t>
            </a:r>
            <a:r>
              <a:rPr lang="nl-NL" dirty="0">
                <a:solidFill>
                  <a:schemeClr val="bg1"/>
                </a:solidFill>
              </a:rPr>
              <a:t>Echter, overheden kunnen dit al, ook zonder REDIII. </a:t>
            </a:r>
          </a:p>
          <a:p>
            <a:pPr marL="457200" lvl="1" indent="0">
              <a:buNone/>
            </a:pPr>
            <a:r>
              <a:rPr lang="nl-NL" b="1" dirty="0">
                <a:ln w="9525">
                  <a:solidFill>
                    <a:schemeClr val="bg1"/>
                  </a:solidFill>
                  <a:prstDash val="solid"/>
                </a:ln>
                <a:effectLst>
                  <a:outerShdw blurRad="12700" dist="38100" dir="2700000" algn="tl" rotWithShape="0">
                    <a:schemeClr val="bg1">
                      <a:lumMod val="50000"/>
                    </a:schemeClr>
                  </a:outerShdw>
                </a:effectLst>
              </a:rPr>
              <a:t>↑ </a:t>
            </a:r>
            <a:r>
              <a:rPr lang="nl-NL" dirty="0">
                <a:solidFill>
                  <a:schemeClr val="bg1"/>
                </a:solidFill>
              </a:rPr>
              <a:t>In sommige gevallen is het een goed idee als bevoegd gezag de project-MER zelf maakt (zie bijvoorbeeld wind op zee).</a:t>
            </a:r>
          </a:p>
          <a:p>
            <a:pPr marL="457200" lvl="1" indent="0">
              <a:buNone/>
            </a:pPr>
            <a:endParaRPr lang="nl-NL" dirty="0">
              <a:solidFill>
                <a:schemeClr val="bg1"/>
              </a:solidFill>
            </a:endParaRPr>
          </a:p>
          <a:p>
            <a:pPr marL="457200" lvl="1" indent="0">
              <a:buNone/>
            </a:pPr>
            <a:r>
              <a:rPr lang="nl-NL" b="1" dirty="0">
                <a:ln w="9525">
                  <a:solidFill>
                    <a:schemeClr val="bg1"/>
                  </a:solidFill>
                  <a:prstDash val="solid"/>
                </a:ln>
                <a:effectLst>
                  <a:outerShdw blurRad="12700" dist="38100" dir="2700000" algn="tl" rotWithShape="0">
                    <a:schemeClr val="bg1">
                      <a:lumMod val="50000"/>
                    </a:schemeClr>
                  </a:outerShdw>
                </a:effectLst>
              </a:rPr>
              <a:t>↓</a:t>
            </a:r>
            <a:r>
              <a:rPr lang="nl-NL" dirty="0"/>
              <a:t> </a:t>
            </a:r>
            <a:r>
              <a:rPr lang="nl-NL" dirty="0">
                <a:solidFill>
                  <a:schemeClr val="bg1"/>
                </a:solidFill>
              </a:rPr>
              <a:t>In andere gevallen juist niet, bijvoorbeeld als er sprake is van veel verschillende scenario’s in het gebiedsplan of als nog te veel onzekerheden zijn (</a:t>
            </a:r>
            <a:r>
              <a:rPr lang="nl-NL" dirty="0" err="1">
                <a:solidFill>
                  <a:schemeClr val="bg1"/>
                </a:solidFill>
              </a:rPr>
              <a:t>bijv</a:t>
            </a:r>
            <a:r>
              <a:rPr lang="nl-NL" dirty="0">
                <a:solidFill>
                  <a:schemeClr val="bg1"/>
                </a:solidFill>
              </a:rPr>
              <a:t> een innovatieve </a:t>
            </a:r>
            <a:r>
              <a:rPr lang="nl-NL" dirty="0" err="1">
                <a:solidFill>
                  <a:schemeClr val="bg1"/>
                </a:solidFill>
              </a:rPr>
              <a:t>energieopwekmethode</a:t>
            </a:r>
            <a:r>
              <a:rPr lang="nl-NL" dirty="0">
                <a:solidFill>
                  <a:schemeClr val="bg1"/>
                </a:solidFill>
              </a:rPr>
              <a:t>). Een gedetailleerde </a:t>
            </a:r>
            <a:r>
              <a:rPr lang="nl-NL" dirty="0" err="1">
                <a:solidFill>
                  <a:schemeClr val="bg1"/>
                </a:solidFill>
              </a:rPr>
              <a:t>planmer</a:t>
            </a:r>
            <a:r>
              <a:rPr lang="nl-NL" dirty="0">
                <a:solidFill>
                  <a:schemeClr val="bg1"/>
                </a:solidFill>
              </a:rPr>
              <a:t> wordt dan erg complex en tijdrovend.</a:t>
            </a: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13</a:t>
            </a:fld>
            <a:endParaRPr lang="nl-NL"/>
          </a:p>
        </p:txBody>
      </p:sp>
    </p:spTree>
    <p:extLst>
      <p:ext uri="{BB962C8B-B14F-4D97-AF65-F5344CB8AC3E}">
        <p14:creationId xmlns:p14="http://schemas.microsoft.com/office/powerpoint/2010/main" val="117534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r>
              <a:rPr lang="nl-NL" dirty="0">
                <a:solidFill>
                  <a:schemeClr val="bg1"/>
                </a:solidFill>
              </a:rPr>
              <a:t>❌ De screening vindt plaats binnen de termijn van de reguliere vergunningverlening. Dit is geen verschil met de toets op de project-MER. De vergunning wordt dus niet sneller verleend!</a:t>
            </a:r>
          </a:p>
          <a:p>
            <a:pPr marL="0" lvl="0" indent="0">
              <a:buNone/>
            </a:pPr>
            <a:endParaRPr lang="nl-NL" dirty="0">
              <a:solidFill>
                <a:schemeClr val="bg1"/>
              </a:solidFill>
            </a:endParaRPr>
          </a:p>
          <a:p>
            <a:pPr marL="0" lvl="0" indent="0">
              <a:buNone/>
            </a:pPr>
            <a:r>
              <a:rPr lang="nl-NL" dirty="0">
                <a:solidFill>
                  <a:schemeClr val="bg1"/>
                </a:solidFill>
              </a:rPr>
              <a:t>❌ Er kan zelfs sprake zijn van vertraging!</a:t>
            </a:r>
          </a:p>
          <a:p>
            <a:pPr marL="628650" lvl="1" indent="-171450">
              <a:buFont typeface="Arial" panose="020B0604020202020204" pitchFamily="34" charset="0"/>
              <a:buChar char="•"/>
            </a:pPr>
            <a:r>
              <a:rPr lang="nl-NL" dirty="0">
                <a:solidFill>
                  <a:schemeClr val="bg1"/>
                </a:solidFill>
              </a:rPr>
              <a:t>MER-plichtige projecten moeten altijd een MER opstellen en laten toetsen door bevoegd gezag, ook in versnellingsgebieden. De screening komt dus bovenop de MER.</a:t>
            </a:r>
          </a:p>
          <a:p>
            <a:pPr marL="628650" lvl="1" indent="-171450">
              <a:buFont typeface="Arial" panose="020B0604020202020204" pitchFamily="34" charset="0"/>
              <a:buChar char="•"/>
            </a:pPr>
            <a:r>
              <a:rPr lang="nl-NL" dirty="0">
                <a:solidFill>
                  <a:schemeClr val="bg1"/>
                </a:solidFill>
              </a:rPr>
              <a:t>Wanneer uit screening blijkt dat er meer milieueffecten zijn dan voorzien in de plan-MER moet alsnog een project-MER worden opgesteld en beoordeeld, bovenop de screening.</a:t>
            </a:r>
          </a:p>
          <a:p>
            <a:pPr marL="628650" lvl="1" indent="-171450">
              <a:buFont typeface="Arial" panose="020B0604020202020204" pitchFamily="34" charset="0"/>
              <a:buChar char="•"/>
            </a:pPr>
            <a:r>
              <a:rPr lang="nl-NL" dirty="0">
                <a:solidFill>
                  <a:schemeClr val="bg1"/>
                </a:solidFill>
              </a:rPr>
              <a:t>Daarnaast kan het zo zijn dat er met de aanwijzing van een versnellingsgebied een bezwaarmoment wordt toegevoegd aan de procedure.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bg1"/>
                </a:solidFill>
              </a:rPr>
              <a:t>Projecten binnen versnellingsgebieden kennen geen project-MER-beoordeling, maar een korte screening op milieueffecten van het project. </a:t>
            </a: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14</a:t>
            </a:fld>
            <a:endParaRPr lang="nl-NL"/>
          </a:p>
        </p:txBody>
      </p:sp>
    </p:spTree>
    <p:extLst>
      <p:ext uri="{BB962C8B-B14F-4D97-AF65-F5344CB8AC3E}">
        <p14:creationId xmlns:p14="http://schemas.microsoft.com/office/powerpoint/2010/main" val="333347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Heeft het zin om een versnellingsgebied aan te wijzen?</a:t>
            </a:r>
          </a:p>
          <a:p>
            <a:endParaRPr lang="nl-NL" dirty="0"/>
          </a:p>
          <a:p>
            <a:r>
              <a:rPr lang="nl-NL" dirty="0">
                <a:sym typeface="Wingdings" panose="05000000000000000000" pitchFamily="2" charset="2"/>
              </a:rPr>
              <a:t> Alleen voor zon-, wind-, infraprojecten waarbij toch al een uitgebreide </a:t>
            </a:r>
            <a:r>
              <a:rPr lang="nl-NL" dirty="0" err="1">
                <a:sym typeface="Wingdings" panose="05000000000000000000" pitchFamily="2" charset="2"/>
              </a:rPr>
              <a:t>planmer</a:t>
            </a:r>
            <a:r>
              <a:rPr lang="nl-NL" dirty="0">
                <a:sym typeface="Wingdings" panose="05000000000000000000" pitchFamily="2" charset="2"/>
              </a:rPr>
              <a:t> doorlopen wordt, in een gebied dat voldoet aan de eisen van REDIII (o.a. onderdeel van de </a:t>
            </a:r>
            <a:r>
              <a:rPr lang="nl-NL" dirty="0" err="1">
                <a:sym typeface="Wingdings" panose="05000000000000000000" pitchFamily="2" charset="2"/>
              </a:rPr>
              <a:t>mapping</a:t>
            </a:r>
            <a:r>
              <a:rPr lang="nl-NL" dirty="0">
                <a:sym typeface="Wingdings" panose="05000000000000000000" pitchFamily="2" charset="2"/>
              </a:rPr>
              <a:t> en geen nationaal beschermd natuurgebied). NB: zonprojecten zijn vaak al </a:t>
            </a:r>
            <a:r>
              <a:rPr lang="nl-NL" dirty="0" err="1">
                <a:sym typeface="Wingdings" panose="05000000000000000000" pitchFamily="2" charset="2"/>
              </a:rPr>
              <a:t>vergunningvrij</a:t>
            </a:r>
            <a:r>
              <a:rPr lang="nl-NL" dirty="0">
                <a:sym typeface="Wingdings" panose="05000000000000000000" pitchFamily="2" charset="2"/>
              </a:rPr>
              <a:t> en de effecten op de natuur doorgaans beperkt…</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59FEE-E5D6-445E-B992-72F7FA5A6E21}"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838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schema geeft de meerwaarde van een versnellingsgebied weer in de projectfase (fase van vergunningaanvraag) voor verschillende type projecten en uitkomsten van een toets op milieueffecten (screening).</a:t>
            </a:r>
          </a:p>
          <a:p>
            <a:endParaRPr lang="nl-NL" dirty="0"/>
          </a:p>
          <a:p>
            <a:r>
              <a:rPr lang="nl-NL" dirty="0"/>
              <a:t>NB: zonprojecten zijn vaak </a:t>
            </a:r>
            <a:r>
              <a:rPr lang="nl-NL" dirty="0" err="1"/>
              <a:t>vergunningvrij</a:t>
            </a:r>
            <a:r>
              <a:rPr lang="nl-NL" dirty="0"/>
              <a: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59FEE-E5D6-445E-B992-72F7FA5A6E21}"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079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chemeClr val="bg1"/>
                </a:solidFill>
              </a:rPr>
              <a:t>voor de liefhebbers 15ter/16septies</a:t>
            </a:r>
          </a:p>
          <a:p>
            <a:endParaRPr lang="nl-NL" sz="1200" dirty="0">
              <a:solidFill>
                <a:schemeClr val="bg1"/>
              </a:solidFill>
            </a:endParaRPr>
          </a:p>
          <a:p>
            <a:r>
              <a:rPr lang="nl-NL" sz="1200" dirty="0">
                <a:solidFill>
                  <a:schemeClr val="bg1"/>
                </a:solidFill>
              </a:rPr>
              <a:t>*Deze presentatie geeft de hoofdlijnen van REDIII weer. De teksten in de REDIII richtlijn en/of nationale implementerende wet- en regelgeving – inclusief de uitzonderingen die afwijken van de hoofdlijn - zijn leidend. </a:t>
            </a:r>
          </a:p>
          <a:p>
            <a:r>
              <a:rPr lang="nl-NL" sz="1200" dirty="0">
                <a:solidFill>
                  <a:schemeClr val="bg1"/>
                </a:solidFill>
              </a:rPr>
              <a:t>*Er kunnen geen rechten aan deze presentatie worden ontleend.</a:t>
            </a: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2</a:t>
            </a:fld>
            <a:endParaRPr lang="nl-NL"/>
          </a:p>
        </p:txBody>
      </p:sp>
    </p:spTree>
    <p:extLst>
      <p:ext uri="{BB962C8B-B14F-4D97-AF65-F5344CB8AC3E}">
        <p14:creationId xmlns:p14="http://schemas.microsoft.com/office/powerpoint/2010/main" val="7850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99390" lvl="0" indent="-342900">
              <a:buFont typeface="Arial" panose="020B0604020202020204" pitchFamily="34" charset="0"/>
              <a:buChar char="•"/>
            </a:pPr>
            <a:r>
              <a:rPr lang="en-US" sz="1900" dirty="0">
                <a:solidFill>
                  <a:schemeClr val="bg1"/>
                </a:solidFill>
              </a:rPr>
              <a:t>Renewable Energy Directive III (REDIII), EU </a:t>
            </a:r>
            <a:r>
              <a:rPr lang="en-US" sz="1900" dirty="0" err="1">
                <a:solidFill>
                  <a:schemeClr val="bg1"/>
                </a:solidFill>
              </a:rPr>
              <a:t>richtlijn</a:t>
            </a:r>
            <a:r>
              <a:rPr lang="en-US" sz="1900" dirty="0">
                <a:solidFill>
                  <a:schemeClr val="bg1"/>
                </a:solidFill>
              </a:rPr>
              <a:t> </a:t>
            </a:r>
            <a:r>
              <a:rPr lang="en-US" sz="1900" dirty="0" err="1">
                <a:solidFill>
                  <a:schemeClr val="bg1"/>
                </a:solidFill>
              </a:rPr>
              <a:t>voor</a:t>
            </a:r>
            <a:r>
              <a:rPr lang="en-US" sz="1900" dirty="0">
                <a:solidFill>
                  <a:schemeClr val="bg1"/>
                </a:solidFill>
              </a:rPr>
              <a:t> </a:t>
            </a:r>
            <a:r>
              <a:rPr lang="en-US" sz="1900" dirty="0" err="1">
                <a:solidFill>
                  <a:schemeClr val="bg1"/>
                </a:solidFill>
              </a:rPr>
              <a:t>hernieuwbare</a:t>
            </a:r>
            <a:r>
              <a:rPr lang="en-US" sz="1900" dirty="0">
                <a:solidFill>
                  <a:schemeClr val="bg1"/>
                </a:solidFill>
              </a:rPr>
              <a:t> </a:t>
            </a:r>
            <a:r>
              <a:rPr lang="en-US" sz="1900" dirty="0" err="1">
                <a:solidFill>
                  <a:schemeClr val="bg1"/>
                </a:solidFill>
              </a:rPr>
              <a:t>energie</a:t>
            </a:r>
            <a:r>
              <a:rPr lang="en-US" sz="1900" dirty="0">
                <a:solidFill>
                  <a:schemeClr val="bg1"/>
                </a:solidFill>
              </a:rPr>
              <a:t>. In November 2023 </a:t>
            </a:r>
            <a:r>
              <a:rPr lang="en-US" sz="1900" dirty="0" err="1">
                <a:solidFill>
                  <a:schemeClr val="bg1"/>
                </a:solidFill>
              </a:rPr>
              <a:t>aangenomen</a:t>
            </a:r>
            <a:r>
              <a:rPr lang="en-US" sz="1900" dirty="0">
                <a:solidFill>
                  <a:schemeClr val="bg1"/>
                </a:solidFill>
              </a:rPr>
              <a:t>. </a:t>
            </a:r>
            <a:r>
              <a:rPr lang="en-US" sz="1900" dirty="0" err="1">
                <a:solidFill>
                  <a:schemeClr val="bg1"/>
                </a:solidFill>
              </a:rPr>
              <a:t>Opvolger</a:t>
            </a:r>
            <a:r>
              <a:rPr lang="en-US" sz="1900" dirty="0">
                <a:solidFill>
                  <a:schemeClr val="bg1"/>
                </a:solidFill>
              </a:rPr>
              <a:t> van REDII.</a:t>
            </a:r>
          </a:p>
          <a:p>
            <a:pPr marL="199390" lvl="0" indent="-342900">
              <a:buFont typeface="Arial" panose="020B0604020202020204" pitchFamily="34" charset="0"/>
              <a:buChar char="•"/>
            </a:pPr>
            <a:r>
              <a:rPr lang="en-US" sz="1900" dirty="0" err="1">
                <a:solidFill>
                  <a:schemeClr val="bg1"/>
                </a:solidFill>
              </a:rPr>
              <a:t>Onderdeel</a:t>
            </a:r>
            <a:r>
              <a:rPr lang="en-US" sz="1900" dirty="0">
                <a:solidFill>
                  <a:schemeClr val="bg1"/>
                </a:solidFill>
              </a:rPr>
              <a:t> van het </a:t>
            </a:r>
            <a:r>
              <a:rPr lang="en-US" sz="1900" dirty="0" err="1">
                <a:solidFill>
                  <a:schemeClr val="bg1"/>
                </a:solidFill>
              </a:rPr>
              <a:t>pakker</a:t>
            </a:r>
            <a:r>
              <a:rPr lang="en-US" sz="1900" dirty="0">
                <a:solidFill>
                  <a:schemeClr val="bg1"/>
                </a:solidFill>
              </a:rPr>
              <a:t> </a:t>
            </a:r>
            <a:r>
              <a:rPr lang="en-US" sz="1900" dirty="0" err="1">
                <a:solidFill>
                  <a:schemeClr val="bg1"/>
                </a:solidFill>
              </a:rPr>
              <a:t>REPowerEU</a:t>
            </a:r>
            <a:r>
              <a:rPr lang="en-US" sz="1900" dirty="0">
                <a:solidFill>
                  <a:schemeClr val="bg1"/>
                </a:solidFill>
              </a:rPr>
              <a:t>, </a:t>
            </a:r>
            <a:r>
              <a:rPr lang="en-US" sz="1900" dirty="0" err="1">
                <a:solidFill>
                  <a:schemeClr val="bg1"/>
                </a:solidFill>
              </a:rPr>
              <a:t>dat</a:t>
            </a:r>
            <a:r>
              <a:rPr lang="en-US" sz="1900" dirty="0">
                <a:solidFill>
                  <a:schemeClr val="bg1"/>
                </a:solidFill>
              </a:rPr>
              <a:t> </a:t>
            </a:r>
            <a:r>
              <a:rPr lang="en-US" sz="1900" dirty="0" err="1">
                <a:solidFill>
                  <a:schemeClr val="bg1"/>
                </a:solidFill>
              </a:rPr>
              <a:t>zich</a:t>
            </a:r>
            <a:r>
              <a:rPr lang="en-US" sz="1900" dirty="0">
                <a:solidFill>
                  <a:schemeClr val="bg1"/>
                </a:solidFill>
              </a:rPr>
              <a:t> </a:t>
            </a:r>
            <a:r>
              <a:rPr lang="en-US" sz="1900" dirty="0" err="1">
                <a:solidFill>
                  <a:schemeClr val="bg1"/>
                </a:solidFill>
              </a:rPr>
              <a:t>richt</a:t>
            </a:r>
            <a:r>
              <a:rPr lang="en-US" sz="1900" dirty="0">
                <a:solidFill>
                  <a:schemeClr val="bg1"/>
                </a:solidFill>
              </a:rPr>
              <a:t> op </a:t>
            </a:r>
            <a:r>
              <a:rPr lang="en-US" sz="1900" dirty="0" err="1">
                <a:solidFill>
                  <a:schemeClr val="bg1"/>
                </a:solidFill>
              </a:rPr>
              <a:t>leveringszekerheid</a:t>
            </a:r>
            <a:r>
              <a:rPr lang="en-US" sz="1900" dirty="0">
                <a:solidFill>
                  <a:schemeClr val="bg1"/>
                </a:solidFill>
              </a:rPr>
              <a:t> van </a:t>
            </a:r>
            <a:r>
              <a:rPr lang="en-US" sz="1900" dirty="0" err="1">
                <a:solidFill>
                  <a:schemeClr val="bg1"/>
                </a:solidFill>
              </a:rPr>
              <a:t>energie</a:t>
            </a:r>
            <a:r>
              <a:rPr lang="en-US" sz="1900" dirty="0">
                <a:solidFill>
                  <a:schemeClr val="bg1"/>
                </a:solidFill>
              </a:rPr>
              <a:t> </a:t>
            </a:r>
            <a:r>
              <a:rPr lang="en-US" sz="1900" dirty="0" err="1">
                <a:solidFill>
                  <a:schemeClr val="bg1"/>
                </a:solidFill>
              </a:rPr>
              <a:t>en</a:t>
            </a:r>
            <a:r>
              <a:rPr lang="en-US" sz="1900" dirty="0">
                <a:solidFill>
                  <a:schemeClr val="bg1"/>
                </a:solidFill>
              </a:rPr>
              <a:t> </a:t>
            </a:r>
            <a:endParaRPr lang="nl-NL" sz="1900" dirty="0">
              <a:solidFill>
                <a:schemeClr val="bg1"/>
              </a:solidFill>
            </a:endParaRPr>
          </a:p>
          <a:p>
            <a:pPr marL="199390" lvl="0" indent="-342900">
              <a:buFont typeface="Arial" panose="020B0604020202020204" pitchFamily="34" charset="0"/>
              <a:buChar char="•"/>
            </a:pPr>
            <a:r>
              <a:rPr lang="en-US" sz="1900" dirty="0" err="1">
                <a:solidFill>
                  <a:schemeClr val="bg1"/>
                </a:solidFill>
              </a:rPr>
              <a:t>Eén</a:t>
            </a:r>
            <a:r>
              <a:rPr lang="en-US" sz="1900" dirty="0">
                <a:solidFill>
                  <a:schemeClr val="bg1"/>
                </a:solidFill>
              </a:rPr>
              <a:t> van de </a:t>
            </a:r>
            <a:r>
              <a:rPr lang="en-US" sz="1900" dirty="0" err="1">
                <a:solidFill>
                  <a:schemeClr val="bg1"/>
                </a:solidFill>
              </a:rPr>
              <a:t>doelen</a:t>
            </a:r>
            <a:r>
              <a:rPr lang="en-US" sz="1900" dirty="0">
                <a:solidFill>
                  <a:schemeClr val="bg1"/>
                </a:solidFill>
              </a:rPr>
              <a:t> die REDIII </a:t>
            </a:r>
            <a:r>
              <a:rPr lang="en-US" sz="1900" dirty="0" err="1">
                <a:solidFill>
                  <a:schemeClr val="bg1"/>
                </a:solidFill>
              </a:rPr>
              <a:t>stelt</a:t>
            </a:r>
            <a:r>
              <a:rPr lang="en-US" sz="1900" dirty="0">
                <a:solidFill>
                  <a:schemeClr val="bg1"/>
                </a:solidFill>
              </a:rPr>
              <a:t> is </a:t>
            </a:r>
            <a:r>
              <a:rPr lang="en-US" sz="1900" dirty="0" err="1">
                <a:solidFill>
                  <a:schemeClr val="bg1"/>
                </a:solidFill>
              </a:rPr>
              <a:t>meer</a:t>
            </a:r>
            <a:r>
              <a:rPr lang="en-US" sz="1900" dirty="0">
                <a:solidFill>
                  <a:schemeClr val="bg1"/>
                </a:solidFill>
              </a:rPr>
              <a:t> </a:t>
            </a:r>
            <a:r>
              <a:rPr lang="en-US" sz="1900" dirty="0" err="1">
                <a:solidFill>
                  <a:schemeClr val="bg1"/>
                </a:solidFill>
              </a:rPr>
              <a:t>hernieuwbare</a:t>
            </a:r>
            <a:r>
              <a:rPr lang="en-US" sz="1900" dirty="0">
                <a:solidFill>
                  <a:schemeClr val="bg1"/>
                </a:solidFill>
              </a:rPr>
              <a:t> </a:t>
            </a:r>
            <a:r>
              <a:rPr lang="en-US" sz="1900" dirty="0" err="1">
                <a:solidFill>
                  <a:schemeClr val="bg1"/>
                </a:solidFill>
              </a:rPr>
              <a:t>energie</a:t>
            </a:r>
            <a:r>
              <a:rPr lang="en-US" sz="1900" dirty="0">
                <a:solidFill>
                  <a:schemeClr val="bg1"/>
                </a:solidFill>
              </a:rPr>
              <a:t> in de </a:t>
            </a:r>
            <a:r>
              <a:rPr lang="en-US" sz="1900" dirty="0" err="1">
                <a:solidFill>
                  <a:schemeClr val="bg1"/>
                </a:solidFill>
              </a:rPr>
              <a:t>energiemix</a:t>
            </a:r>
            <a:r>
              <a:rPr lang="en-US" sz="1900" dirty="0">
                <a:solidFill>
                  <a:schemeClr val="bg1"/>
                </a:solidFill>
              </a:rPr>
              <a:t> in 2030 (39% NL; 42,5% Europa </a:t>
            </a:r>
            <a:r>
              <a:rPr lang="en-US" sz="1900" dirty="0" err="1">
                <a:solidFill>
                  <a:schemeClr val="bg1"/>
                </a:solidFill>
              </a:rPr>
              <a:t>als</a:t>
            </a:r>
            <a:r>
              <a:rPr lang="en-US" sz="1900" dirty="0">
                <a:solidFill>
                  <a:schemeClr val="bg1"/>
                </a:solidFill>
              </a:rPr>
              <a:t> </a:t>
            </a:r>
            <a:r>
              <a:rPr lang="en-US" sz="1900" dirty="0" err="1">
                <a:solidFill>
                  <a:schemeClr val="bg1"/>
                </a:solidFill>
              </a:rPr>
              <a:t>geheel</a:t>
            </a:r>
            <a:r>
              <a:rPr lang="en-US" sz="1900" dirty="0">
                <a:solidFill>
                  <a:schemeClr val="bg1"/>
                </a:solidFill>
              </a:rPr>
              <a:t>)</a:t>
            </a:r>
          </a:p>
          <a:p>
            <a:pPr marL="629920" lvl="1" indent="-316230"/>
            <a:endParaRPr lang="en-US" sz="1900" dirty="0">
              <a:solidFill>
                <a:schemeClr val="bg1"/>
              </a:solidFill>
            </a:endParaRPr>
          </a:p>
          <a:p>
            <a:pPr marL="0" indent="0">
              <a:buNone/>
            </a:pPr>
            <a:r>
              <a:rPr lang="nl-NL" sz="2000" dirty="0">
                <a:solidFill>
                  <a:schemeClr val="bg1"/>
                </a:solidFill>
              </a:rPr>
              <a:t>De bredere REDIII richtlijn beslaat tevens (naast vergunningen):</a:t>
            </a:r>
          </a:p>
          <a:p>
            <a:pPr marL="742950" lvl="1" indent="-285750">
              <a:buFont typeface="Arial" panose="020B0604020202020204" pitchFamily="34" charset="0"/>
              <a:buChar char="•"/>
            </a:pPr>
            <a:r>
              <a:rPr lang="nl-NL" sz="1500" dirty="0">
                <a:solidFill>
                  <a:schemeClr val="bg1"/>
                </a:solidFill>
                <a:latin typeface="+mn-lt"/>
              </a:rPr>
              <a:t>Sectorsturing</a:t>
            </a:r>
          </a:p>
          <a:p>
            <a:pPr marL="742950" lvl="1" indent="-285750">
              <a:buFont typeface="Arial" panose="020B0604020202020204" pitchFamily="34" charset="0"/>
              <a:buChar char="•"/>
            </a:pPr>
            <a:r>
              <a:rPr lang="nl-NL" sz="1500" dirty="0">
                <a:solidFill>
                  <a:schemeClr val="bg1"/>
                </a:solidFill>
                <a:latin typeface="+mn-lt"/>
                <a:ea typeface="+mn-lt"/>
                <a:cs typeface="+mn-lt"/>
              </a:rPr>
              <a:t>Transport</a:t>
            </a:r>
          </a:p>
          <a:p>
            <a:pPr marL="742950" lvl="1" indent="-285750">
              <a:buFont typeface="Arial" panose="020B0604020202020204" pitchFamily="34" charset="0"/>
              <a:buChar char="•"/>
            </a:pPr>
            <a:r>
              <a:rPr lang="nl-NL" sz="1500" dirty="0">
                <a:solidFill>
                  <a:schemeClr val="bg1"/>
                </a:solidFill>
                <a:latin typeface="+mn-lt"/>
                <a:ea typeface="Verdana"/>
              </a:rPr>
              <a:t>RENEWABLE FULL BIOLOGICAL ORIGIN (RFNBO)</a:t>
            </a:r>
          </a:p>
          <a:p>
            <a:pPr marL="742950" lvl="1" indent="-285750">
              <a:buFont typeface="Arial" panose="020B0604020202020204" pitchFamily="34" charset="0"/>
              <a:buChar char="•"/>
            </a:pPr>
            <a:r>
              <a:rPr lang="nl-NL" sz="1500" dirty="0">
                <a:solidFill>
                  <a:schemeClr val="bg1"/>
                </a:solidFill>
                <a:latin typeface="+mn-lt"/>
                <a:ea typeface="Verdana"/>
              </a:rPr>
              <a:t>Gebouwde omgeving (hitte/koeling)</a:t>
            </a:r>
          </a:p>
          <a:p>
            <a:pPr marL="742950" lvl="1" indent="-285750">
              <a:buFont typeface="Arial" panose="020B0604020202020204" pitchFamily="34" charset="0"/>
              <a:buChar char="•"/>
            </a:pPr>
            <a:r>
              <a:rPr lang="nl-NL" sz="1500" dirty="0">
                <a:solidFill>
                  <a:schemeClr val="bg1"/>
                </a:solidFill>
                <a:ea typeface="Verdana"/>
              </a:rPr>
              <a:t>CO</a:t>
            </a:r>
            <a:r>
              <a:rPr lang="nl-NL" sz="1000" baseline="-25000" dirty="0">
                <a:solidFill>
                  <a:schemeClr val="bg1"/>
                </a:solidFill>
              </a:rPr>
              <a:t>2</a:t>
            </a:r>
            <a:r>
              <a:rPr lang="nl-NL" sz="1500" dirty="0">
                <a:solidFill>
                  <a:schemeClr val="bg1"/>
                </a:solidFill>
              </a:rPr>
              <a:t>-ketenemissiesturing</a:t>
            </a:r>
            <a:endParaRPr lang="nl-NL" sz="1500" dirty="0">
              <a:solidFill>
                <a:schemeClr val="bg1"/>
              </a:solidFill>
              <a:ea typeface="Verdana"/>
            </a:endParaRPr>
          </a:p>
          <a:p>
            <a:pPr marL="629920" lvl="1" indent="-316230"/>
            <a:endParaRPr lang="nl-NL" sz="1900" dirty="0">
              <a:solidFill>
                <a:schemeClr val="bg1"/>
              </a:solidFill>
            </a:endParaRP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3</a:t>
            </a:fld>
            <a:endParaRPr lang="nl-NL"/>
          </a:p>
        </p:txBody>
      </p:sp>
    </p:spTree>
    <p:extLst>
      <p:ext uri="{BB962C8B-B14F-4D97-AF65-F5344CB8AC3E}">
        <p14:creationId xmlns:p14="http://schemas.microsoft.com/office/powerpoint/2010/main" val="266969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r>
              <a:rPr lang="nl-NL" sz="2800" dirty="0">
                <a:solidFill>
                  <a:schemeClr val="bg1"/>
                </a:solidFill>
              </a:rPr>
              <a:t>Maatregelen die REDIII neemt hebben betrekking op:</a:t>
            </a:r>
          </a:p>
          <a:p>
            <a:pPr marL="0" lvl="0" indent="0">
              <a:buNone/>
            </a:pPr>
            <a:r>
              <a:rPr lang="nl-NL" sz="2800" dirty="0">
                <a:solidFill>
                  <a:schemeClr val="bg1"/>
                </a:solidFill>
              </a:rPr>
              <a:t>→ Termijnen aan vergunningprocedures en het stroomlijnen ervan</a:t>
            </a:r>
          </a:p>
          <a:p>
            <a:pPr marL="0" lvl="0" indent="0">
              <a:buNone/>
            </a:pPr>
            <a:r>
              <a:rPr lang="nl-NL" sz="2800" dirty="0">
                <a:solidFill>
                  <a:schemeClr val="bg1"/>
                </a:solidFill>
              </a:rPr>
              <a:t>→ Introductie van versnellingsgebieden</a:t>
            </a:r>
          </a:p>
          <a:p>
            <a:pPr marL="0" lvl="0" indent="0">
              <a:buNone/>
            </a:pPr>
            <a:r>
              <a:rPr lang="nl-NL" sz="2800" dirty="0">
                <a:solidFill>
                  <a:schemeClr val="bg1"/>
                </a:solidFill>
              </a:rPr>
              <a:t>→ Uitzonderingen op wet- en regelgeving ter bescherming van de natuur (Vogel- en Habitatrichtlijn en Kaderrichtlijn water)</a:t>
            </a:r>
            <a:endParaRPr lang="nl-NL" sz="3200" dirty="0">
              <a:solidFill>
                <a:schemeClr val="bg1"/>
              </a:solidFill>
            </a:endParaRPr>
          </a:p>
          <a:p>
            <a:pPr marL="0" lvl="0" indent="0">
              <a:buNone/>
            </a:pPr>
            <a:r>
              <a:rPr lang="nl-NL" sz="2800" dirty="0">
                <a:solidFill>
                  <a:schemeClr val="bg1"/>
                </a:solidFill>
              </a:rPr>
              <a:t>→</a:t>
            </a:r>
            <a:r>
              <a:rPr lang="nl-NL" sz="2800" dirty="0">
                <a:solidFill>
                  <a:schemeClr val="bg1"/>
                </a:solidFill>
                <a:sym typeface="Wingdings" panose="05000000000000000000" pitchFamily="2" charset="2"/>
              </a:rPr>
              <a:t> A</a:t>
            </a:r>
            <a:r>
              <a:rPr lang="nl-NL" sz="2800" dirty="0">
                <a:solidFill>
                  <a:schemeClr val="bg1"/>
                </a:solidFill>
              </a:rPr>
              <a:t>lleen beroep in eerste instantie bij Raad van State mogelijk</a:t>
            </a: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4</a:t>
            </a:fld>
            <a:endParaRPr lang="nl-NL"/>
          </a:p>
        </p:txBody>
      </p:sp>
    </p:spTree>
    <p:extLst>
      <p:ext uri="{BB962C8B-B14F-4D97-AF65-F5344CB8AC3E}">
        <p14:creationId xmlns:p14="http://schemas.microsoft.com/office/powerpoint/2010/main" val="183455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100" b="1" dirty="0"/>
              <a:t>Wat is een versnellingsgebied?</a:t>
            </a:r>
          </a:p>
          <a:p>
            <a:pPr lvl="0"/>
            <a:endParaRPr lang="nl-NL" sz="1100" b="1" dirty="0"/>
          </a:p>
          <a:p>
            <a:pPr lvl="0"/>
            <a:r>
              <a:rPr lang="nl-NL" sz="1100" dirty="0"/>
              <a:t>Een </a:t>
            </a:r>
            <a:r>
              <a:rPr lang="nl-NL" sz="1100" b="1" dirty="0"/>
              <a:t>versnellingsgebied kan worden aangewezen 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Gebied onderdeel is van de </a:t>
            </a:r>
            <a:r>
              <a:rPr lang="nl-NL" sz="1100" dirty="0" err="1"/>
              <a:t>mapping</a:t>
            </a:r>
            <a:endParaRPr lang="nl-NL" sz="1100" dirty="0">
              <a:solidFill>
                <a:srgbClr val="FF0000"/>
              </a:solidFill>
            </a:endParaRPr>
          </a:p>
          <a:p>
            <a:pPr marL="628650" lvl="1" indent="-171450">
              <a:buFont typeface="Arial" panose="020B0604020202020204" pitchFamily="34" charset="0"/>
              <a:buChar char="•"/>
            </a:pPr>
            <a:r>
              <a:rPr lang="nl-NL" sz="1100" dirty="0"/>
              <a:t>Geografisch afgebakend, </a:t>
            </a:r>
          </a:p>
          <a:p>
            <a:pPr marL="628650" lvl="1" indent="-171450">
              <a:buFont typeface="Arial" panose="020B0604020202020204" pitchFamily="34" charset="0"/>
              <a:buChar char="•"/>
            </a:pPr>
            <a:r>
              <a:rPr lang="nl-NL" sz="1100" dirty="0"/>
              <a:t>Een plan-MER die gedetailleerd genoeg is om bij de vergunningverlening binnen 30/45 dagen te beoordelen of een concreet project tot milieueffecten leidt (screening)</a:t>
            </a:r>
          </a:p>
          <a:p>
            <a:pPr marL="628650" lvl="1" indent="-171450">
              <a:buFont typeface="Arial" panose="020B0604020202020204" pitchFamily="34" charset="0"/>
              <a:buChar char="•"/>
            </a:pPr>
            <a:r>
              <a:rPr lang="nl-NL" sz="1100" dirty="0"/>
              <a:t>Bevat hernieuwbare-</a:t>
            </a:r>
            <a:r>
              <a:rPr lang="nl-NL" sz="1100" dirty="0" err="1"/>
              <a:t>energieopwek</a:t>
            </a:r>
            <a:r>
              <a:rPr lang="nl-NL" sz="1100" dirty="0"/>
              <a:t> (eventueel </a:t>
            </a:r>
            <a:r>
              <a:rPr lang="nl-NL" sz="1100" dirty="0" err="1"/>
              <a:t>repowering</a:t>
            </a:r>
            <a:r>
              <a:rPr lang="nl-NL" sz="1100" dirty="0"/>
              <a:t>), eventueel inclusief energie-infrastructuur</a:t>
            </a:r>
          </a:p>
          <a:p>
            <a:pPr marL="628650" lvl="1" indent="-171450">
              <a:buFont typeface="Arial" panose="020B0604020202020204" pitchFamily="34" charset="0"/>
              <a:buChar char="•"/>
            </a:pPr>
            <a:r>
              <a:rPr lang="nl-NL" sz="1100" dirty="0"/>
              <a:t>Geen grensoverschrijdende milieueffecten</a:t>
            </a:r>
          </a:p>
          <a:p>
            <a:pPr marL="628650" lvl="1" indent="-171450">
              <a:buFont typeface="Arial" panose="020B0604020202020204" pitchFamily="34" charset="0"/>
              <a:buChar char="•"/>
            </a:pPr>
            <a:r>
              <a:rPr lang="nl-NL" sz="1100" dirty="0"/>
              <a:t>Niet in Natura2000 of nationaal beschermde gebieden</a:t>
            </a:r>
          </a:p>
          <a:p>
            <a:pPr lvl="0"/>
            <a:endParaRPr lang="nl-NL" sz="1100" dirty="0"/>
          </a:p>
          <a:p>
            <a:pPr lvl="0"/>
            <a:r>
              <a:rPr lang="nl-NL" sz="1100" dirty="0"/>
              <a:t>Hoe verloopt vergunningverlening (meestal) </a:t>
            </a:r>
            <a:r>
              <a:rPr lang="nl-NL" sz="1100" u="sng" dirty="0"/>
              <a:t>buiten</a:t>
            </a:r>
            <a:r>
              <a:rPr lang="nl-NL" sz="1100" dirty="0"/>
              <a:t> versnellingsgebied:</a:t>
            </a:r>
          </a:p>
          <a:p>
            <a:pPr marL="628650" lvl="1" indent="-171450">
              <a:buFont typeface="Wingdings" panose="05000000000000000000" pitchFamily="2" charset="2"/>
              <a:buChar char="Ø"/>
            </a:pPr>
            <a:r>
              <a:rPr lang="nl-NL" sz="1100" dirty="0"/>
              <a:t>Plan-MER door bevoegd gezag</a:t>
            </a:r>
          </a:p>
          <a:p>
            <a:pPr marL="628650" lvl="1" indent="-171450">
              <a:buFont typeface="Wingdings" panose="05000000000000000000" pitchFamily="2" charset="2"/>
              <a:buChar char="Ø"/>
            </a:pPr>
            <a:r>
              <a:rPr lang="nl-NL" sz="1100" dirty="0"/>
              <a:t>Project-MER door initiatiefnemer of door bevoegd gezag</a:t>
            </a:r>
          </a:p>
          <a:p>
            <a:pPr marL="628650" lvl="1" indent="-171450">
              <a:buFont typeface="Wingdings" panose="05000000000000000000" pitchFamily="2" charset="2"/>
              <a:buChar char="Ø"/>
            </a:pPr>
            <a:r>
              <a:rPr lang="nl-NL" sz="1100" dirty="0"/>
              <a:t>Toets op project-MER (beoordeling), soortenbeschermingstoets door bevoegd gezag</a:t>
            </a:r>
          </a:p>
          <a:p>
            <a:pPr marL="628650" lvl="1" indent="-171450">
              <a:buFont typeface="Wingdings" panose="05000000000000000000" pitchFamily="2" charset="2"/>
              <a:buChar char="Ø"/>
            </a:pPr>
            <a:r>
              <a:rPr lang="nl-NL" sz="1100" dirty="0"/>
              <a:t>Vergunningverlening door bevoegd gezag </a:t>
            </a:r>
            <a:r>
              <a:rPr lang="nl-NL" sz="1100" b="1" dirty="0"/>
              <a:t>binnen 12 weken</a:t>
            </a:r>
          </a:p>
          <a:p>
            <a:pPr lvl="0"/>
            <a:endParaRPr lang="nl-NL" sz="1100" dirty="0"/>
          </a:p>
          <a:p>
            <a:pPr lvl="0"/>
            <a:r>
              <a:rPr lang="nl-NL" sz="1100" dirty="0"/>
              <a:t>Hoe verloopt het </a:t>
            </a:r>
            <a:r>
              <a:rPr lang="nl-NL" sz="1100" u="sng" dirty="0"/>
              <a:t>binnen</a:t>
            </a:r>
            <a:r>
              <a:rPr lang="nl-NL" sz="1100" dirty="0"/>
              <a:t> een versnellingsgebied:</a:t>
            </a:r>
          </a:p>
          <a:p>
            <a:pPr marL="628650" lvl="1" indent="-171450">
              <a:buFont typeface="Wingdings" panose="05000000000000000000" pitchFamily="2" charset="2"/>
              <a:buChar char="Ø"/>
            </a:pPr>
            <a:r>
              <a:rPr lang="nl-NL" sz="1100" dirty="0"/>
              <a:t>Gedetailleerde plan-MER voor gebied door bevoegd gezag (</a:t>
            </a:r>
            <a:r>
              <a:rPr lang="nl-NL" sz="1100" dirty="0" err="1"/>
              <a:t>nb</a:t>
            </a:r>
            <a:r>
              <a:rPr lang="nl-NL" sz="1100" dirty="0"/>
              <a:t> er kunnen meerdere projecten in een gebied liggen)</a:t>
            </a:r>
          </a:p>
          <a:p>
            <a:pPr marL="628650" lvl="1" indent="-171450">
              <a:buFont typeface="Wingdings" panose="05000000000000000000" pitchFamily="2" charset="2"/>
              <a:buChar char="Ø"/>
            </a:pPr>
            <a:r>
              <a:rPr lang="nl-NL" sz="1100" dirty="0"/>
              <a:t>Screening of er milieueffecten zijn bovenop geïdentificeerde milieueffecten in gedetailleerde plan-MER door bevoegd gezag binnen 45 dagen</a:t>
            </a:r>
          </a:p>
          <a:p>
            <a:pPr marL="628650" lvl="1" indent="-171450">
              <a:buFont typeface="Wingdings" panose="05000000000000000000" pitchFamily="2" charset="2"/>
              <a:buChar char="Ø"/>
            </a:pPr>
            <a:r>
              <a:rPr lang="nl-NL" sz="1100" dirty="0"/>
              <a:t>Vergunningverlening door bevoegd gezag </a:t>
            </a:r>
            <a:r>
              <a:rPr lang="nl-NL" sz="1100" b="1" dirty="0"/>
              <a:t>binnen 12 weken</a:t>
            </a: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5</a:t>
            </a:fld>
            <a:endParaRPr lang="nl-NL"/>
          </a:p>
        </p:txBody>
      </p:sp>
    </p:spTree>
    <p:extLst>
      <p:ext uri="{BB962C8B-B14F-4D97-AF65-F5344CB8AC3E}">
        <p14:creationId xmlns:p14="http://schemas.microsoft.com/office/powerpoint/2010/main" val="40657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6</a:t>
            </a:fld>
            <a:endParaRPr lang="nl-NL"/>
          </a:p>
        </p:txBody>
      </p:sp>
    </p:spTree>
    <p:extLst>
      <p:ext uri="{BB962C8B-B14F-4D97-AF65-F5344CB8AC3E}">
        <p14:creationId xmlns:p14="http://schemas.microsoft.com/office/powerpoint/2010/main" val="378709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mn-lt"/>
              </a:rPr>
              <a:t>Drie elementen met potentiële </a:t>
            </a:r>
            <a:r>
              <a:rPr lang="nl-NL" dirty="0">
                <a:solidFill>
                  <a:schemeClr val="bg1"/>
                </a:solidFill>
                <a:latin typeface="+mn-lt"/>
              </a:rPr>
              <a:t>meerwaarde voor</a:t>
            </a:r>
            <a:r>
              <a:rPr lang="nl-NL" dirty="0">
                <a:latin typeface="+mn-lt"/>
              </a:rPr>
              <a:t> vergunningverlening van hernieu</a:t>
            </a:r>
            <a:r>
              <a:rPr lang="nl-NL" dirty="0">
                <a:solidFill>
                  <a:schemeClr val="bg1"/>
                </a:solidFill>
                <a:latin typeface="+mn-lt"/>
              </a:rPr>
              <a:t>wbare-energieprojecten</a:t>
            </a:r>
            <a:r>
              <a:rPr lang="nl-NL" dirty="0">
                <a:latin typeface="+mn-lt"/>
              </a:rPr>
              <a:t> bovenop de bestaande wet- en  reg</a:t>
            </a:r>
            <a:r>
              <a:rPr lang="nl-NL" dirty="0">
                <a:solidFill>
                  <a:schemeClr val="bg1"/>
                </a:solidFill>
                <a:latin typeface="+mn-lt"/>
              </a:rPr>
              <a:t>elgeving  </a:t>
            </a:r>
          </a:p>
          <a:p>
            <a:pPr marL="0" indent="0">
              <a:buNone/>
            </a:pPr>
            <a:endParaRPr lang="nl-NL" dirty="0">
              <a:latin typeface="+mn-lt"/>
            </a:endParaRPr>
          </a:p>
          <a:p>
            <a:pPr marL="0" indent="0">
              <a:buNone/>
            </a:pPr>
            <a:r>
              <a:rPr lang="nl-NL" dirty="0">
                <a:latin typeface="+mn-lt"/>
              </a:rPr>
              <a:t>Hernieuwbare energie projecten zijn:</a:t>
            </a:r>
          </a:p>
          <a:p>
            <a:pPr marL="0" indent="0">
              <a:buNone/>
            </a:pPr>
            <a:r>
              <a:rPr lang="nl-NL" dirty="0">
                <a:latin typeface="+mn-lt"/>
              </a:rPr>
              <a:t>wind-, zonne-, geothermische-, omgevings-, getijden-, golfslag-, biomassa-, stortgas-, biogasenergie, waterkracht en hernieuwbare waterstof</a:t>
            </a:r>
          </a:p>
          <a:p>
            <a:pPr marL="0" indent="0">
              <a:buNone/>
            </a:pPr>
            <a:r>
              <a:rPr lang="nl-NL" dirty="0">
                <a:latin typeface="+mn-lt"/>
              </a:rPr>
              <a:t>Daarnaast ook de bijbehorende </a:t>
            </a:r>
            <a:r>
              <a:rPr lang="nl-NL" dirty="0" err="1">
                <a:latin typeface="+mn-lt"/>
              </a:rPr>
              <a:t>energieinfrastructuur</a:t>
            </a:r>
            <a:endParaRPr lang="nl-NL" dirty="0">
              <a:latin typeface="+mn-lt"/>
            </a:endParaRPr>
          </a:p>
          <a:p>
            <a:endParaRPr lang="nl-NL"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7</a:t>
            </a:fld>
            <a:endParaRPr lang="nl-NL"/>
          </a:p>
        </p:txBody>
      </p:sp>
    </p:spTree>
    <p:extLst>
      <p:ext uri="{BB962C8B-B14F-4D97-AF65-F5344CB8AC3E}">
        <p14:creationId xmlns:p14="http://schemas.microsoft.com/office/powerpoint/2010/main" val="169593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Hernieuwbare-energieprojecten binnen en buiten versnellingsgebieden worden geacht van hoger openbaar belang te zijn.</a:t>
            </a:r>
          </a:p>
          <a:p>
            <a:pPr lvl="0"/>
            <a:r>
              <a:rPr lang="nl-NL" sz="1200" kern="1200" dirty="0">
                <a:solidFill>
                  <a:schemeClr val="tx1"/>
                </a:solidFill>
                <a:effectLst/>
                <a:latin typeface="+mn-lt"/>
                <a:ea typeface="+mn-ea"/>
                <a:cs typeface="+mn-cs"/>
              </a:rPr>
              <a:t>Dit maakt het makkelijker om gebruik te maken van uitzonderingen op natuurbeschermingswetgeving zoals de vogel- en habitatrichtlijn.</a:t>
            </a:r>
          </a:p>
          <a:p>
            <a:pPr lvl="0"/>
            <a:r>
              <a:rPr lang="nl-NL" sz="1200" kern="1200" dirty="0">
                <a:solidFill>
                  <a:schemeClr val="tx1"/>
                </a:solidFill>
                <a:effectLst/>
                <a:latin typeface="+mn-lt"/>
                <a:ea typeface="+mn-ea"/>
                <a:cs typeface="+mn-cs"/>
              </a:rPr>
              <a:t>Zo is de ADC-toets (Alternatieven - Dwingende reden van groot openbaar belang - Compensatie) makkelijker te doorlopen, omdat de “dwingende reden” hiermee is ingevuld.</a:t>
            </a:r>
          </a:p>
          <a:p>
            <a:r>
              <a:rPr lang="nl-NL" sz="1200" kern="1200" dirty="0">
                <a:solidFill>
                  <a:schemeClr val="tx1"/>
                </a:solidFill>
                <a:effectLst/>
                <a:latin typeface="+mn-lt"/>
                <a:ea typeface="+mn-ea"/>
                <a:cs typeface="+mn-cs"/>
              </a:rPr>
              <a:t>Voor de andere onderdelen van de ADC-toets biedt deze bepaling in REDIII geen oplossing.</a:t>
            </a:r>
            <a:endParaRPr lang="en-US" dirty="0"/>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8</a:t>
            </a:fld>
            <a:endParaRPr lang="nl-NL"/>
          </a:p>
        </p:txBody>
      </p:sp>
    </p:spTree>
    <p:extLst>
      <p:ext uri="{BB962C8B-B14F-4D97-AF65-F5344CB8AC3E}">
        <p14:creationId xmlns:p14="http://schemas.microsoft.com/office/powerpoint/2010/main" val="90346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Op dit moment kan geen vergunning worden afgegeven voor hernieuwbare-energieprojecten waarvan niet kan worden uitgesloten dat die projecten leiden tot het in gevaar brengen van het duurzaam voortbestaan van een beschermde populatie. Als gevolg van REDIII wordt de vergunningverlening binnen en buiten versnellingsgebieden op dit onderdeel iets soepeler. Een hernieuwbaar energieproject kan een vergunning krijgen wanneer voorafgaand aan de activiteit passende mitigerende maatregelen worden genomen die het doden of verstoren van beschermde soorten zo veel als redelijkerwijs mogelijk voorkomen, ook wanneer het project leidt tot doding of verstoring waarvan niet volledig kan worden uitgesloten dat er negatieve effecten zijn op de staat van instandhouding.</a:t>
            </a:r>
            <a:endParaRPr lang="nl-NL" sz="1900" dirty="0">
              <a:solidFill>
                <a:schemeClr val="bg1"/>
              </a:solidFill>
            </a:endParaRPr>
          </a:p>
        </p:txBody>
      </p:sp>
      <p:sp>
        <p:nvSpPr>
          <p:cNvPr id="4" name="Tijdelijke aanduiding voor dianummer 3"/>
          <p:cNvSpPr>
            <a:spLocks noGrp="1"/>
          </p:cNvSpPr>
          <p:nvPr>
            <p:ph type="sldNum" sz="quarter" idx="5"/>
          </p:nvPr>
        </p:nvSpPr>
        <p:spPr/>
        <p:txBody>
          <a:bodyPr/>
          <a:lstStyle/>
          <a:p>
            <a:fld id="{FAF52FFB-2616-4557-9463-F6BD3FB2BAF3}" type="slidenum">
              <a:rPr lang="nl-NL" smtClean="0"/>
              <a:t>9</a:t>
            </a:fld>
            <a:endParaRPr lang="nl-NL"/>
          </a:p>
        </p:txBody>
      </p:sp>
    </p:spTree>
    <p:extLst>
      <p:ext uri="{BB962C8B-B14F-4D97-AF65-F5344CB8AC3E}">
        <p14:creationId xmlns:p14="http://schemas.microsoft.com/office/powerpoint/2010/main" val="423154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BC602-2495-A665-675C-38C3318646C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E028B13-3362-AE52-1980-CBB68303F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F8DE7FC-2A87-065F-086E-A9D655D52643}"/>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5" name="Tijdelijke aanduiding voor voettekst 4">
            <a:extLst>
              <a:ext uri="{FF2B5EF4-FFF2-40B4-BE49-F238E27FC236}">
                <a16:creationId xmlns:a16="http://schemas.microsoft.com/office/drawing/2014/main" id="{DB865E28-FE53-2EB7-FAE5-26304DEC9E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24F42E-6583-942E-18EE-C4D3E73F102E}"/>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EA34D13E-89A4-133D-89CF-B6FD0B47FF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09248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16E04-6930-85C8-38F3-7D08238627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BCC6975-F907-78EB-0F61-03E7078C72A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4653B6-ABCE-85CD-9F6E-7DB1DAC6B51D}"/>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5" name="Tijdelijke aanduiding voor voettekst 4">
            <a:extLst>
              <a:ext uri="{FF2B5EF4-FFF2-40B4-BE49-F238E27FC236}">
                <a16:creationId xmlns:a16="http://schemas.microsoft.com/office/drawing/2014/main" id="{40B9FAD3-3A45-74E2-45D0-D9B78A7278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7448DB-0DED-205B-BDBA-E553E71D3DA5}"/>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75ECD97B-1EA0-C9FB-9452-9E11D1BFC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5406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361FCCA-3478-1D22-DC91-C88DF435787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8391DC3-B36C-0ADB-31B7-CB484D7468F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BE557A-BACD-623C-206C-0DA14C30BE80}"/>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5" name="Tijdelijke aanduiding voor voettekst 4">
            <a:extLst>
              <a:ext uri="{FF2B5EF4-FFF2-40B4-BE49-F238E27FC236}">
                <a16:creationId xmlns:a16="http://schemas.microsoft.com/office/drawing/2014/main" id="{81866005-B79B-A83B-983D-AA45962C7C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288824-F088-8ABA-236C-7A44FA03ECA2}"/>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FAA5691B-8A59-0BC9-6435-F63E44389B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49375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latin typeface="Verdana" panose="020B0604030504040204" pitchFamily="34" charset="0"/>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latin typeface="Verdana" panose="020B0604030504040204" pitchFamily="34" charset="0"/>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3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latin typeface="Verdana" panose="020B0604030504040204" pitchFamily="34" charset="0"/>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latin typeface="Verdana" panose="020B0604030504040204" pitchFamily="34" charset="0"/>
              </a:defRPr>
            </a:lvl1pPr>
            <a:lvl2pPr>
              <a:buClr>
                <a:schemeClr val="bg1"/>
              </a:buClr>
              <a:defRPr>
                <a:solidFill>
                  <a:schemeClr val="bg1"/>
                </a:solidFill>
                <a:latin typeface="Verdana" panose="020B0604030504040204" pitchFamily="34" charset="0"/>
              </a:defRPr>
            </a:lvl2pPr>
            <a:lvl3pPr>
              <a:buClr>
                <a:schemeClr val="bg1"/>
              </a:buClr>
              <a:defRPr>
                <a:solidFill>
                  <a:schemeClr val="bg1"/>
                </a:solidFill>
                <a:latin typeface="Verdana" panose="020B0604030504040204" pitchFamily="34" charset="0"/>
              </a:defRPr>
            </a:lvl3pPr>
            <a:lvl4pPr>
              <a:buClr>
                <a:schemeClr val="bg1"/>
              </a:buClr>
              <a:defRPr>
                <a:solidFill>
                  <a:schemeClr val="bg1"/>
                </a:solidFill>
                <a:latin typeface="Verdana" panose="020B0604030504040204" pitchFamily="34" charset="0"/>
              </a:defRPr>
            </a:lvl4pPr>
            <a:lvl5pPr>
              <a:buClr>
                <a:schemeClr val="bg1"/>
              </a:buClr>
              <a:defRPr>
                <a:solidFill>
                  <a:schemeClr val="bg1"/>
                </a:solidFill>
                <a:latin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a:xfrm>
            <a:off x="6553199" y="6221413"/>
            <a:ext cx="5005389" cy="322075"/>
          </a:xfrm>
          <a:prstGeom prst="rect">
            <a:avLst/>
          </a:prstGeom>
        </p:spPr>
        <p:txBody>
          <a:bodyPr/>
          <a:lstStyle>
            <a:lvl1pPr>
              <a:defRPr>
                <a:solidFill>
                  <a:schemeClr val="bg1">
                    <a:lumMod val="65000"/>
                    <a:lumOff val="35000"/>
                  </a:schemeClr>
                </a:solidFill>
                <a:latin typeface="Verdana" panose="020B0604030504040204" pitchFamily="34" charset="0"/>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29459806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r>
              <a:rPr lang="nl-NL"/>
              <a:t>20-3-2024</a:t>
            </a:r>
          </a:p>
        </p:txBody>
      </p:sp>
      <p:sp>
        <p:nvSpPr>
          <p:cNvPr id="18" name="Tijdelijke aanduiding voor voettekst 17"/>
          <p:cNvSpPr>
            <a:spLocks noGrp="1"/>
          </p:cNvSpPr>
          <p:nvPr>
            <p:ph type="ftr" sz="quarter" idx="15"/>
          </p:nvPr>
        </p:nvSpPr>
        <p:spPr/>
        <p:txBody>
          <a:bodyPr/>
          <a:lstStyle/>
          <a:p>
            <a:r>
              <a:rPr lang="nl-NL"/>
              <a:t>NPRES</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64932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27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16512364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85292067-D04E-EE40-B16F-5668AD7590FE}"/>
              </a:ext>
            </a:extLst>
          </p:cNvPr>
          <p:cNvSpPr>
            <a:spLocks noGrp="1"/>
          </p:cNvSpPr>
          <p:nvPr>
            <p:ph type="pic" sz="quarter" idx="22"/>
          </p:nvPr>
        </p:nvSpPr>
        <p:spPr>
          <a:xfrm>
            <a:off x="4140" y="0"/>
            <a:ext cx="6129183" cy="6858000"/>
          </a:xfrm>
          <a:custGeom>
            <a:avLst/>
            <a:gdLst>
              <a:gd name="connsiteX0" fmla="*/ 0 w 6099175"/>
              <a:gd name="connsiteY0" fmla="*/ 0 h 6858000"/>
              <a:gd name="connsiteX1" fmla="*/ 5773588 w 6099175"/>
              <a:gd name="connsiteY1" fmla="*/ 0 h 6858000"/>
              <a:gd name="connsiteX2" fmla="*/ 5773588 w 6099175"/>
              <a:gd name="connsiteY2" fmla="*/ 1152000 h 6858000"/>
              <a:gd name="connsiteX3" fmla="*/ 6099175 w 6099175"/>
              <a:gd name="connsiteY3" fmla="*/ 1152000 h 6858000"/>
              <a:gd name="connsiteX4" fmla="*/ 6099175 w 6099175"/>
              <a:gd name="connsiteY4" fmla="*/ 6858000 h 6858000"/>
              <a:gd name="connsiteX5" fmla="*/ 0 w 6099175"/>
              <a:gd name="connsiteY5" fmla="*/ 6858000 h 6858000"/>
              <a:gd name="connsiteX0" fmla="*/ 0 w 6099175"/>
              <a:gd name="connsiteY0" fmla="*/ 0 h 6858000"/>
              <a:gd name="connsiteX1" fmla="*/ 5773588 w 6099175"/>
              <a:gd name="connsiteY1" fmla="*/ 0 h 6858000"/>
              <a:gd name="connsiteX2" fmla="*/ 5773588 w 6099175"/>
              <a:gd name="connsiteY2" fmla="*/ 1152000 h 6858000"/>
              <a:gd name="connsiteX3" fmla="*/ 6062951 w 6099175"/>
              <a:gd name="connsiteY3" fmla="*/ 1152000 h 6858000"/>
              <a:gd name="connsiteX4" fmla="*/ 6099175 w 6099175"/>
              <a:gd name="connsiteY4" fmla="*/ 6858000 h 6858000"/>
              <a:gd name="connsiteX5" fmla="*/ 0 w 6099175"/>
              <a:gd name="connsiteY5" fmla="*/ 6858000 h 6858000"/>
              <a:gd name="connsiteX6" fmla="*/ 0 w 6099175"/>
              <a:gd name="connsiteY6" fmla="*/ 0 h 6858000"/>
              <a:gd name="connsiteX0" fmla="*/ 0 w 6070196"/>
              <a:gd name="connsiteY0" fmla="*/ 0 h 6858000"/>
              <a:gd name="connsiteX1" fmla="*/ 5773588 w 6070196"/>
              <a:gd name="connsiteY1" fmla="*/ 0 h 6858000"/>
              <a:gd name="connsiteX2" fmla="*/ 5773588 w 6070196"/>
              <a:gd name="connsiteY2" fmla="*/ 1152000 h 6858000"/>
              <a:gd name="connsiteX3" fmla="*/ 6062951 w 6070196"/>
              <a:gd name="connsiteY3" fmla="*/ 1152000 h 6858000"/>
              <a:gd name="connsiteX4" fmla="*/ 6070196 w 6070196"/>
              <a:gd name="connsiteY4" fmla="*/ 6850685 h 6858000"/>
              <a:gd name="connsiteX5" fmla="*/ 0 w 6070196"/>
              <a:gd name="connsiteY5" fmla="*/ 6858000 h 6858000"/>
              <a:gd name="connsiteX6" fmla="*/ 0 w 6070196"/>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0196" h="6858000">
                <a:moveTo>
                  <a:pt x="0" y="0"/>
                </a:moveTo>
                <a:lnTo>
                  <a:pt x="5773588" y="0"/>
                </a:lnTo>
                <a:lnTo>
                  <a:pt x="5773588" y="1152000"/>
                </a:lnTo>
                <a:lnTo>
                  <a:pt x="6062951" y="1152000"/>
                </a:lnTo>
                <a:lnTo>
                  <a:pt x="6070196" y="6850685"/>
                </a:lnTo>
                <a:lnTo>
                  <a:pt x="0" y="6858000"/>
                </a:lnTo>
                <a:lnTo>
                  <a:pt x="0" y="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112935"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27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19" name="Afbeelding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4936" y="-1"/>
            <a:ext cx="3884421" cy="1439333"/>
          </a:xfrm>
          <a:prstGeom prst="rect">
            <a:avLst/>
          </a:prstGeom>
        </p:spPr>
      </p:pic>
    </p:spTree>
    <p:extLst>
      <p:ext uri="{BB962C8B-B14F-4D97-AF65-F5344CB8AC3E}">
        <p14:creationId xmlns:p14="http://schemas.microsoft.com/office/powerpoint/2010/main" val="215845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2700">
                <a:solidFill>
                  <a:schemeClr val="bg1"/>
                </a:solidFill>
              </a:defRPr>
            </a:lvl1pPr>
          </a:lstStyle>
          <a:p>
            <a:r>
              <a:rPr lang="nl-NL"/>
              <a:t>Klik om stijl te bewerken</a:t>
            </a:r>
            <a:endParaRPr lang="nl-NL" dirty="0"/>
          </a:p>
        </p:txBody>
      </p:sp>
      <p:pic>
        <p:nvPicPr>
          <p:cNvPr id="11" name="Afbeelding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208141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5001" y="1879602"/>
            <a:ext cx="10923588" cy="1547813"/>
          </a:xfrm>
        </p:spPr>
        <p:txBody>
          <a:bodyPr anchor="ctr" anchorCtr="0">
            <a:normAutofit/>
          </a:bodyPr>
          <a:lstStyle>
            <a:lvl1pPr>
              <a:defRPr sz="36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3" y="5829386"/>
            <a:ext cx="5005388"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461728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 name="Titel 1"/>
          <p:cNvSpPr>
            <a:spLocks noGrp="1"/>
          </p:cNvSpPr>
          <p:nvPr>
            <p:ph type="title"/>
          </p:nvPr>
        </p:nvSpPr>
        <p:spPr>
          <a:xfrm>
            <a:off x="634999" y="2636840"/>
            <a:ext cx="5003801" cy="1584325"/>
          </a:xfrm>
        </p:spPr>
        <p:txBody>
          <a:bodyPr anchor="ctr" anchorCtr="0">
            <a:normAutofit/>
          </a:bodyPr>
          <a:lstStyle>
            <a:lvl1pPr algn="r">
              <a:defRPr sz="27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8" y="998447"/>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8" y="2143676"/>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8" y="3288905"/>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8" y="4434134"/>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8" y="5579363"/>
            <a:ext cx="1373005"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Tree>
    <p:extLst>
      <p:ext uri="{BB962C8B-B14F-4D97-AF65-F5344CB8AC3E}">
        <p14:creationId xmlns:p14="http://schemas.microsoft.com/office/powerpoint/2010/main" val="13675968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9AAA-A31A-D81D-722E-8ECFA4C186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E2F8E2-2252-5D97-1064-7C5E8B0946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DCBF95-6EAB-68D7-42EA-A4B20C598319}"/>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5" name="Tijdelijke aanduiding voor voettekst 4">
            <a:extLst>
              <a:ext uri="{FF2B5EF4-FFF2-40B4-BE49-F238E27FC236}">
                <a16:creationId xmlns:a16="http://schemas.microsoft.com/office/drawing/2014/main" id="{71AF1131-F9F6-2379-C452-8A8C9E2260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8FF666-8178-6B19-7094-491A1A869060}"/>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2CBC031E-F560-7CB8-88F3-031AF2F1C3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159031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Tijdelijke aanduiding voor tekst 11"/>
          <p:cNvSpPr>
            <a:spLocks noGrp="1"/>
          </p:cNvSpPr>
          <p:nvPr>
            <p:ph type="body" sz="quarter" idx="13"/>
          </p:nvPr>
        </p:nvSpPr>
        <p:spPr>
          <a:xfrm>
            <a:off x="6553200" y="2289602"/>
            <a:ext cx="5004000" cy="3931813"/>
          </a:xfrm>
        </p:spPr>
        <p:txBody>
          <a:bodyPr/>
          <a:lstStyle>
            <a:lvl1pPr marL="342900" indent="-342900">
              <a:buClr>
                <a:schemeClr val="bg1"/>
              </a:buClr>
              <a:buFont typeface="+mj-lt"/>
              <a:buAutoNum type="arabicPeriod"/>
              <a:defRPr>
                <a:solidFill>
                  <a:schemeClr val="bg1"/>
                </a:solidFill>
              </a:defRPr>
            </a:lvl1pPr>
            <a:lvl2pPr marL="513000" indent="-162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6" name="Titel 5"/>
          <p:cNvSpPr>
            <a:spLocks noGrp="1"/>
          </p:cNvSpPr>
          <p:nvPr>
            <p:ph type="title"/>
          </p:nvPr>
        </p:nvSpPr>
        <p:spPr>
          <a:xfrm>
            <a:off x="6553200" y="1051202"/>
            <a:ext cx="5004000" cy="948047"/>
          </a:xfrm>
        </p:spPr>
        <p:txBody>
          <a:bodyPr/>
          <a:lstStyle>
            <a:lvl1pPr>
              <a:defRPr>
                <a:solidFill>
                  <a:schemeClr val="bg1"/>
                </a:solidFill>
              </a:defRPr>
            </a:lvl1pPr>
          </a:lstStyle>
          <a:p>
            <a:r>
              <a:rPr lang="nl-NL"/>
              <a:t>Klik om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3"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95955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4999" y="2636839"/>
            <a:ext cx="5003801" cy="1584325"/>
          </a:xfrm>
        </p:spPr>
        <p:txBody>
          <a:bodyPr anchor="b">
            <a:normAutofit/>
          </a:bodyPr>
          <a:lstStyle>
            <a:lvl1pPr algn="r">
              <a:defRPr sz="27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4"/>
            <a:ext cx="5003801" cy="2000251"/>
          </a:xfrm>
        </p:spPr>
        <p:txBody>
          <a:bodyPr tIns="90000" rIns="100800"/>
          <a:lstStyle>
            <a:lvl1pPr marL="0" indent="0" algn="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7200" b="1" i="0">
                <a:solidFill>
                  <a:schemeClr val="bg1"/>
                </a:solidFill>
              </a:defRPr>
            </a:lvl1pPr>
            <a:lvl2pPr marL="234900" indent="0" algn="r">
              <a:buNone/>
              <a:defRPr/>
            </a:lvl2pPr>
            <a:lvl3pPr marL="472500" indent="0" algn="r">
              <a:buNone/>
              <a:defRPr/>
            </a:lvl3pPr>
            <a:lvl4pPr marL="707400" indent="0" algn="r">
              <a:buNone/>
              <a:defRPr/>
            </a:lvl4pPr>
            <a:lvl5pPr marL="945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71003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1"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4405684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1"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7692091"/>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35156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7049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5"/>
            <a:ext cx="5003800" cy="2793999"/>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5"/>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49758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1" y="1052514"/>
            <a:ext cx="10923588" cy="4024800"/>
          </a:xfrm>
        </p:spPr>
        <p:txBody>
          <a:bodyPr anchor="b" anchorCtr="0">
            <a:normAutofit/>
          </a:bodyPr>
          <a:lstStyle>
            <a:lvl1pPr algn="l">
              <a:defRPr sz="6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1900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1" y="1052514"/>
            <a:ext cx="10923588" cy="4024800"/>
          </a:xfrm>
        </p:spPr>
        <p:txBody>
          <a:bodyPr anchor="b" anchorCtr="0">
            <a:normAutofit/>
          </a:bodyPr>
          <a:lstStyle>
            <a:lvl1pPr algn="l">
              <a:defRPr sz="6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6"/>
            <a:ext cx="5461000" cy="1144099"/>
          </a:xfrm>
        </p:spPr>
        <p:txBody>
          <a:bodyPr lIns="16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74004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75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3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3" name="Tijdelijke aanduiding voor tekst 2"/>
          <p:cNvSpPr>
            <a:spLocks noGrp="1"/>
          </p:cNvSpPr>
          <p:nvPr>
            <p:ph type="body" sz="quarter" idx="10"/>
          </p:nvPr>
        </p:nvSpPr>
        <p:spPr>
          <a:xfrm>
            <a:off x="6554588" y="1066802"/>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238103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0F26B-0760-3C01-7971-0D03A48D76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6E5A89E-BD63-E03B-14AA-0DB1655BDA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4165571-AFB0-B8B8-2B99-03374013870E}"/>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5" name="Tijdelijke aanduiding voor voettekst 4">
            <a:extLst>
              <a:ext uri="{FF2B5EF4-FFF2-40B4-BE49-F238E27FC236}">
                <a16:creationId xmlns:a16="http://schemas.microsoft.com/office/drawing/2014/main" id="{9752EF40-077C-FD5B-ACE7-0AB2A87C92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F5E1FA-CC3F-1FAC-937C-2DF481958B64}"/>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7" name="Afbeelding 6">
            <a:extLst>
              <a:ext uri="{FF2B5EF4-FFF2-40B4-BE49-F238E27FC236}">
                <a16:creationId xmlns:a16="http://schemas.microsoft.com/office/drawing/2014/main" id="{BDF3CE8C-A00D-09DF-CEF3-87DDD93AB5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4067172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Titel 5"/>
          <p:cNvSpPr>
            <a:spLocks noGrp="1"/>
          </p:cNvSpPr>
          <p:nvPr>
            <p:ph type="title"/>
          </p:nvPr>
        </p:nvSpPr>
        <p:spPr>
          <a:xfrm>
            <a:off x="634999" y="2636839"/>
            <a:ext cx="5004000" cy="1584324"/>
          </a:xfrm>
        </p:spPr>
        <p:txBody>
          <a:bodyPr anchor="ctr" anchorCtr="0"/>
          <a:lstStyle>
            <a:lvl1pPr>
              <a:defRPr sz="3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297707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9" name="Titel 8"/>
          <p:cNvSpPr>
            <a:spLocks noGrp="1"/>
          </p:cNvSpPr>
          <p:nvPr>
            <p:ph type="title"/>
          </p:nvPr>
        </p:nvSpPr>
        <p:spPr>
          <a:xfrm>
            <a:off x="635000" y="1052515"/>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9444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tekst 9"/>
          <p:cNvSpPr>
            <a:spLocks noGrp="1"/>
          </p:cNvSpPr>
          <p:nvPr>
            <p:ph type="body" sz="quarter" idx="15"/>
          </p:nvPr>
        </p:nvSpPr>
        <p:spPr>
          <a:xfrm>
            <a:off x="635001" y="2289602"/>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 name="Titel 1"/>
          <p:cNvSpPr>
            <a:spLocks noGrp="1"/>
          </p:cNvSpPr>
          <p:nvPr>
            <p:ph type="title"/>
          </p:nvPr>
        </p:nvSpPr>
        <p:spPr>
          <a:xfrm>
            <a:off x="634205" y="1051202"/>
            <a:ext cx="5004595"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9973598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2"/>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2"/>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42378302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5001" y="1052513"/>
            <a:ext cx="10923588" cy="2374900"/>
          </a:xfrm>
        </p:spPr>
        <p:txBody>
          <a:bodyPr anchor="ctr" anchorCtr="0">
            <a:normAutofit/>
          </a:bodyPr>
          <a:lstStyle>
            <a:lvl1pPr>
              <a:defRPr sz="36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1" y="3749489"/>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56281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9"/>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635001" y="1052513"/>
            <a:ext cx="10923588" cy="2374900"/>
          </a:xfrm>
        </p:spPr>
        <p:txBody>
          <a:bodyPr anchor="ctr" anchorCtr="0">
            <a:normAutofit/>
          </a:bodyPr>
          <a:lstStyle>
            <a:lvl1pPr>
              <a:defRPr sz="36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1" y="3749489"/>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89790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214438"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2"/>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2"/>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7696176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2"/>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5" y="3888002"/>
            <a:ext cx="5004595"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3911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214438"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1" y="3888002"/>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4233320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2"/>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1" y="3888002"/>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9434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5CA80-6C69-0A78-0400-7388602744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CA4CD2-835A-68C7-39A1-92AADF50B0C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7A08AA-2924-95DC-AD37-505D2AC9430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2A415E6-E88A-CB09-48BD-709363D90D9D}"/>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6" name="Tijdelijke aanduiding voor voettekst 5">
            <a:extLst>
              <a:ext uri="{FF2B5EF4-FFF2-40B4-BE49-F238E27FC236}">
                <a16:creationId xmlns:a16="http://schemas.microsoft.com/office/drawing/2014/main" id="{55DB8C7E-9D9A-8BED-F983-6C3A2B73B4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A01B7A-41B5-D155-830F-5603C313EB50}"/>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8" name="Afbeelding 7">
            <a:extLst>
              <a:ext uri="{FF2B5EF4-FFF2-40B4-BE49-F238E27FC236}">
                <a16:creationId xmlns:a16="http://schemas.microsoft.com/office/drawing/2014/main" id="{1BD6B567-8630-4C84-ECEE-62F4F9307A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485254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5"/>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1" y="1051200"/>
            <a:ext cx="10924383"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914260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5"/>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3"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539203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681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24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1500" i="0">
                <a:solidFill>
                  <a:schemeClr val="tx1"/>
                </a:solidFill>
              </a:defRPr>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Tree>
    <p:extLst>
      <p:ext uri="{BB962C8B-B14F-4D97-AF65-F5344CB8AC3E}">
        <p14:creationId xmlns:p14="http://schemas.microsoft.com/office/powerpoint/2010/main" val="2429871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1"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0178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1500"/>
            </a:lvl1pPr>
            <a:lvl2pPr marL="234900" indent="0">
              <a:buNone/>
              <a:defRPr sz="1350"/>
            </a:lvl2pPr>
            <a:lvl3pPr marL="472500" indent="0">
              <a:buNone/>
              <a:defRPr sz="1200"/>
            </a:lvl3pPr>
            <a:lvl4pPr marL="707400" indent="0">
              <a:buNone/>
              <a:defRPr sz="1200"/>
            </a:lvl4pPr>
            <a:lvl5pPr marL="945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1"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01904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tekst 9"/>
          <p:cNvSpPr>
            <a:spLocks noGrp="1"/>
          </p:cNvSpPr>
          <p:nvPr>
            <p:ph type="body" sz="quarter" idx="14"/>
          </p:nvPr>
        </p:nvSpPr>
        <p:spPr>
          <a:xfrm>
            <a:off x="6550024" y="2289601"/>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 name="Titel 1"/>
          <p:cNvSpPr>
            <a:spLocks noGrp="1"/>
          </p:cNvSpPr>
          <p:nvPr>
            <p:ph type="title"/>
          </p:nvPr>
        </p:nvSpPr>
        <p:spPr>
          <a:xfrm>
            <a:off x="6550024" y="1051202"/>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801"/>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85003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hasCustomPrompt="1"/>
          </p:nvPr>
        </p:nvSpPr>
        <p:spPr>
          <a:xfrm>
            <a:off x="635001" y="1875617"/>
            <a:ext cx="10923588" cy="1551796"/>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345678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6" y="2286000"/>
            <a:ext cx="4382303"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6" y="3079487"/>
            <a:ext cx="4382303"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6" y="3845506"/>
            <a:ext cx="4382303"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2980031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1" y="1875619"/>
            <a:ext cx="10923588" cy="1551795"/>
          </a:xfrm>
        </p:spPr>
        <p:txBody>
          <a:bodyPr anchor="ctr" anchorCtr="0">
            <a:normAutofit/>
          </a:bodyPr>
          <a:lstStyle>
            <a:lvl1pPr>
              <a:defRPr sz="36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30306" y="-1"/>
            <a:ext cx="3884421" cy="1439333"/>
          </a:xfrm>
          <a:prstGeom prst="rect">
            <a:avLst/>
          </a:prstGeom>
        </p:spPr>
      </p:pic>
    </p:spTree>
    <p:extLst>
      <p:ext uri="{BB962C8B-B14F-4D97-AF65-F5344CB8AC3E}">
        <p14:creationId xmlns:p14="http://schemas.microsoft.com/office/powerpoint/2010/main" val="5504548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52B64-1FFA-23AA-BCCE-0D12B24A065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F05F49-C3F4-E19D-B853-60CC42C2F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FB7106-FD2F-9B49-09A3-08371B41AEE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DF6652B-7601-684C-D0F5-B53710502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B47D74B-B0FB-865E-068F-3ABE3971D50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CC44414-3D16-8399-6AD6-4A908B9357F6}"/>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8" name="Tijdelijke aanduiding voor voettekst 7">
            <a:extLst>
              <a:ext uri="{FF2B5EF4-FFF2-40B4-BE49-F238E27FC236}">
                <a16:creationId xmlns:a16="http://schemas.microsoft.com/office/drawing/2014/main" id="{700B0E48-1CD2-C0E6-D87A-777EA02B30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5F7EDB4-BB0F-8F2E-7F67-B3CC1F8026AA}"/>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10" name="Afbeelding 9">
            <a:extLst>
              <a:ext uri="{FF2B5EF4-FFF2-40B4-BE49-F238E27FC236}">
                <a16:creationId xmlns:a16="http://schemas.microsoft.com/office/drawing/2014/main" id="{9CB3F0BD-5DD3-2E62-6DE6-8505F754ED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473579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576053" y="1988840"/>
            <a:ext cx="5280587" cy="1739528"/>
          </a:xfrm>
          <a:prstGeom prst="rect">
            <a:avLst/>
          </a:prstGeom>
          <a:noFill/>
        </p:spPr>
        <p:txBody>
          <a:bodyPr anchor="b"/>
          <a:lstStyle>
            <a:lvl1pPr algn="l">
              <a:defRPr sz="4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94752" y="3789040"/>
            <a:ext cx="5261888"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1" name="Tijdelijke aanduiding voor datum 3"/>
          <p:cNvSpPr>
            <a:spLocks noGrp="1"/>
          </p:cNvSpPr>
          <p:nvPr>
            <p:ph type="dt" sz="half" idx="2"/>
          </p:nvPr>
        </p:nvSpPr>
        <p:spPr>
          <a:xfrm>
            <a:off x="6576053" y="5589240"/>
            <a:ext cx="5280587" cy="360040"/>
          </a:xfrm>
          <a:prstGeom prst="rect">
            <a:avLst/>
          </a:prstGeom>
        </p:spPr>
        <p:txBody>
          <a:bodyPr/>
          <a:lstStyle>
            <a:lvl1pPr algn="l">
              <a:defRPr sz="1600">
                <a:solidFill>
                  <a:schemeClr val="bg1"/>
                </a:solidFill>
                <a:latin typeface="+mn-lt"/>
              </a:defRPr>
            </a:lvl1pPr>
          </a:lstStyle>
          <a:p>
            <a:fld id="{330FFF43-A68E-4441-863F-1E5FDC9C9E7E}" type="datetimeFigureOut">
              <a:rPr lang="nl-NL" smtClean="0"/>
              <a:pPr/>
              <a:t>9-10-2025</a:t>
            </a:fld>
            <a:endParaRPr lang="nl-NL" dirty="0"/>
          </a:p>
        </p:txBody>
      </p:sp>
      <p:sp>
        <p:nvSpPr>
          <p:cNvPr id="12" name="Rechthoek 11"/>
          <p:cNvSpPr/>
          <p:nvPr/>
        </p:nvSpPr>
        <p:spPr>
          <a:xfrm>
            <a:off x="-2381" y="0"/>
            <a:ext cx="609838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shpBeeldmerk"/>
          <p:cNvPicPr>
            <a:picLocks noChangeAspect="1"/>
          </p:cNvPicPr>
          <p:nvPr/>
        </p:nvPicPr>
        <p:blipFill rotWithShape="1">
          <a:blip r:embed="rId2" cstate="screen">
            <a:extLst>
              <a:ext uri="{28A0092B-C50C-407E-A947-70E740481C1C}">
                <a14:useLocalDpi xmlns:a14="http://schemas.microsoft.com/office/drawing/2010/main"/>
              </a:ext>
            </a:extLst>
          </a:blip>
          <a:srcRect t="29879"/>
          <a:stretch/>
        </p:blipFill>
        <p:spPr bwMode="auto">
          <a:xfrm>
            <a:off x="-2382" y="9899"/>
            <a:ext cx="12194379" cy="1512168"/>
          </a:xfrm>
          <a:prstGeom prst="rect">
            <a:avLst/>
          </a:prstGeom>
          <a:noFill/>
          <a:ln w="9525">
            <a:noFill/>
            <a:miter lim="800000"/>
            <a:headEnd/>
            <a:tailEnd/>
          </a:ln>
        </p:spPr>
      </p:pic>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2" y="6381329"/>
            <a:ext cx="3045460" cy="404813"/>
          </a:xfrm>
          <a:prstGeom prst="rect">
            <a:avLst/>
          </a:prstGeom>
        </p:spPr>
      </p:pic>
    </p:spTree>
    <p:extLst>
      <p:ext uri="{BB962C8B-B14F-4D97-AF65-F5344CB8AC3E}">
        <p14:creationId xmlns:p14="http://schemas.microsoft.com/office/powerpoint/2010/main" val="3518356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576053" y="1988840"/>
            <a:ext cx="5280587" cy="1739528"/>
          </a:xfrm>
          <a:prstGeom prst="rect">
            <a:avLst/>
          </a:prstGeom>
          <a:noFill/>
        </p:spPr>
        <p:txBody>
          <a:bodyPr anchor="b"/>
          <a:lstStyle>
            <a:lvl1pPr algn="l">
              <a:defRPr sz="4000">
                <a:solidFill>
                  <a:schemeClr val="bg1"/>
                </a:solidFill>
              </a:defRPr>
            </a:lvl1pPr>
          </a:lstStyle>
          <a:p>
            <a:r>
              <a:rPr lang="nl-NL" noProof="0"/>
              <a:t>Klik om stijl te bewerken</a:t>
            </a:r>
            <a:endParaRPr lang="en-GB" noProof="0" dirty="0"/>
          </a:p>
        </p:txBody>
      </p:sp>
      <p:sp>
        <p:nvSpPr>
          <p:cNvPr id="3" name="Ondertitel 2"/>
          <p:cNvSpPr>
            <a:spLocks noGrp="1"/>
          </p:cNvSpPr>
          <p:nvPr>
            <p:ph type="subTitle" idx="1"/>
          </p:nvPr>
        </p:nvSpPr>
        <p:spPr>
          <a:xfrm>
            <a:off x="6594752" y="3789040"/>
            <a:ext cx="5261888"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dirty="0"/>
          </a:p>
        </p:txBody>
      </p:sp>
      <p:sp>
        <p:nvSpPr>
          <p:cNvPr id="11" name="Tijdelijke aanduiding voor datum 3"/>
          <p:cNvSpPr>
            <a:spLocks noGrp="1"/>
          </p:cNvSpPr>
          <p:nvPr>
            <p:ph type="dt" sz="half" idx="2"/>
          </p:nvPr>
        </p:nvSpPr>
        <p:spPr>
          <a:xfrm>
            <a:off x="6576053" y="5589240"/>
            <a:ext cx="5280587" cy="360040"/>
          </a:xfrm>
          <a:prstGeom prst="rect">
            <a:avLst/>
          </a:prstGeom>
        </p:spPr>
        <p:txBody>
          <a:bodyPr/>
          <a:lstStyle>
            <a:lvl1pPr algn="l">
              <a:defRPr sz="1600">
                <a:solidFill>
                  <a:schemeClr val="bg1"/>
                </a:solidFill>
                <a:latin typeface="+mn-lt"/>
              </a:defRPr>
            </a:lvl1pPr>
          </a:lstStyle>
          <a:p>
            <a:fld id="{330FFF43-A68E-4441-863F-1E5FDC9C9E7E}" type="datetimeFigureOut">
              <a:rPr lang="en-GB" noProof="0" smtClean="0"/>
              <a:pPr/>
              <a:t>09/10/2025</a:t>
            </a:fld>
            <a:endParaRPr lang="en-GB" noProof="0" dirty="0"/>
          </a:p>
        </p:txBody>
      </p:sp>
      <p:sp>
        <p:nvSpPr>
          <p:cNvPr id="12" name="Rechthoek 11"/>
          <p:cNvSpPr/>
          <p:nvPr/>
        </p:nvSpPr>
        <p:spPr>
          <a:xfrm>
            <a:off x="-2381" y="0"/>
            <a:ext cx="609838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shpBeeldmerk"/>
          <p:cNvPicPr>
            <a:picLocks noChangeAspect="1"/>
          </p:cNvPicPr>
          <p:nvPr/>
        </p:nvPicPr>
        <p:blipFill rotWithShape="1">
          <a:blip r:embed="rId2" cstate="screen">
            <a:extLst>
              <a:ext uri="{28A0092B-C50C-407E-A947-70E740481C1C}">
                <a14:useLocalDpi xmlns:a14="http://schemas.microsoft.com/office/drawing/2010/main"/>
              </a:ext>
            </a:extLst>
          </a:blip>
          <a:srcRect t="28824"/>
          <a:stretch/>
        </p:blipFill>
        <p:spPr bwMode="auto">
          <a:xfrm>
            <a:off x="-1" y="1"/>
            <a:ext cx="12192000" cy="1534641"/>
          </a:xfrm>
          <a:prstGeom prst="rect">
            <a:avLst/>
          </a:prstGeom>
          <a:noFill/>
          <a:ln w="9525">
            <a:noFill/>
            <a:miter lim="800000"/>
            <a:headEnd/>
            <a:tailEnd/>
          </a:ln>
        </p:spPr>
      </p:pic>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2011" y="6381329"/>
            <a:ext cx="3045460" cy="404813"/>
          </a:xfrm>
          <a:prstGeom prst="rect">
            <a:avLst/>
          </a:prstGeom>
        </p:spPr>
      </p:pic>
    </p:spTree>
    <p:extLst>
      <p:ext uri="{BB962C8B-B14F-4D97-AF65-F5344CB8AC3E}">
        <p14:creationId xmlns:p14="http://schemas.microsoft.com/office/powerpoint/2010/main" val="3151409423"/>
      </p:ext>
    </p:extLst>
  </p:cSld>
  <p:clrMapOvr>
    <a:masterClrMapping/>
  </p:clrMapOvr>
  <p:extLst>
    <p:ext uri="{DCECCB84-F9BA-43D5-87BE-67443E8EF086}">
      <p15:sldGuideLst xmlns:p15="http://schemas.microsoft.com/office/powerpoint/2012/main">
        <p15:guide id="0" orient="horz" pos="640">
          <p15:clr>
            <a:srgbClr val="FBAE40"/>
          </p15:clr>
        </p15:guide>
        <p15:guide id="1"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9-10-2025</a:t>
            </a:fld>
            <a:endParaRPr lang="nl-NL" dirty="0"/>
          </a:p>
        </p:txBody>
      </p:sp>
      <p:sp>
        <p:nvSpPr>
          <p:cNvPr id="13"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6"/>
          <p:cNvSpPr>
            <a:spLocks noGrp="1"/>
          </p:cNvSpPr>
          <p:nvPr>
            <p:ph sz="quarter" idx="13"/>
          </p:nvPr>
        </p:nvSpPr>
        <p:spPr>
          <a:xfrm>
            <a:off x="328084" y="2145175"/>
            <a:ext cx="11520000" cy="4032250"/>
          </a:xfrm>
          <a:prstGeom prst="rect">
            <a:avLst/>
          </a:prstGeom>
        </p:spPr>
        <p:txBody>
          <a:body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768481862"/>
      </p:ext>
    </p:extLst>
  </p:cSld>
  <p:clrMapOvr>
    <a:masterClrMapping/>
  </p:clrMapOvr>
  <p:extLst>
    <p:ext uri="{DCECCB84-F9BA-43D5-87BE-67443E8EF086}">
      <p15:sldGuideLst xmlns:p15="http://schemas.microsoft.com/office/powerpoint/2012/main">
        <p15:guide id="0" orient="horz" pos="2160">
          <p15:clr>
            <a:srgbClr val="FBAE40"/>
          </p15:clr>
        </p15:guide>
        <p15:guide id="1"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2977475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9-10-2025</a:t>
            </a:fld>
            <a:endParaRPr lang="nl-NL" dirty="0"/>
          </a:p>
        </p:txBody>
      </p:sp>
      <p:sp>
        <p:nvSpPr>
          <p:cNvPr id="11"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4" name="Tijdelijke aanduiding voor inhoud 6"/>
          <p:cNvSpPr>
            <a:spLocks noGrp="1"/>
          </p:cNvSpPr>
          <p:nvPr>
            <p:ph sz="quarter" idx="13"/>
          </p:nvPr>
        </p:nvSpPr>
        <p:spPr>
          <a:xfrm>
            <a:off x="328084" y="2145175"/>
            <a:ext cx="564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5" name="Tijdelijke aanduiding voor inhoud 6"/>
          <p:cNvSpPr>
            <a:spLocks noGrp="1"/>
          </p:cNvSpPr>
          <p:nvPr>
            <p:ph sz="quarter" idx="14"/>
          </p:nvPr>
        </p:nvSpPr>
        <p:spPr>
          <a:xfrm>
            <a:off x="6216640" y="2132854"/>
            <a:ext cx="564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89718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28432" y="2132854"/>
            <a:ext cx="5646929"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9-10-2025</a:t>
            </a:fld>
            <a:endParaRPr lang="nl-NL" dirty="0"/>
          </a:p>
        </p:txBody>
      </p:sp>
      <p:sp>
        <p:nvSpPr>
          <p:cNvPr id="13"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6" name="Tijdelijke aanduiding voor tekst 2"/>
          <p:cNvSpPr>
            <a:spLocks noGrp="1"/>
          </p:cNvSpPr>
          <p:nvPr>
            <p:ph type="body" idx="12"/>
          </p:nvPr>
        </p:nvSpPr>
        <p:spPr>
          <a:xfrm>
            <a:off x="6209712" y="2156860"/>
            <a:ext cx="5646929"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7" name="Tijdelijke aanduiding voor inhoud 6"/>
          <p:cNvSpPr>
            <a:spLocks noGrp="1"/>
          </p:cNvSpPr>
          <p:nvPr>
            <p:ph sz="quarter" idx="13"/>
          </p:nvPr>
        </p:nvSpPr>
        <p:spPr>
          <a:xfrm>
            <a:off x="328084" y="2925304"/>
            <a:ext cx="564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8" name="Tijdelijke aanduiding voor inhoud 6"/>
          <p:cNvSpPr>
            <a:spLocks noGrp="1"/>
          </p:cNvSpPr>
          <p:nvPr>
            <p:ph sz="quarter" idx="14"/>
          </p:nvPr>
        </p:nvSpPr>
        <p:spPr>
          <a:xfrm>
            <a:off x="6216640" y="2924944"/>
            <a:ext cx="564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434237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8"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9-10-2025</a:t>
            </a:fld>
            <a:endParaRPr lang="nl-NL" dirty="0"/>
          </a:p>
        </p:txBody>
      </p:sp>
      <p:sp>
        <p:nvSpPr>
          <p:cNvPr id="9"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0"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2196485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12192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4211378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12192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814005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12192000" cy="5256212"/>
          </a:xfrm>
          <a:prstGeom prst="rect">
            <a:avLst/>
          </a:prstGeom>
        </p:spPr>
        <p:txBody>
          <a:bodyPr/>
          <a:lstStyle>
            <a:lvl1pPr marL="0" indent="0">
              <a:buFontTx/>
              <a:buNone/>
              <a:defRPr/>
            </a:lvl1pPr>
          </a:lstStyle>
          <a:p>
            <a:r>
              <a:rPr lang="nl-NL"/>
              <a:t>Klik op het pictogram als u een tabel wilt toevoegen</a:t>
            </a:r>
          </a:p>
        </p:txBody>
      </p:sp>
    </p:spTree>
    <p:extLst>
      <p:ext uri="{BB962C8B-B14F-4D97-AF65-F5344CB8AC3E}">
        <p14:creationId xmlns:p14="http://schemas.microsoft.com/office/powerpoint/2010/main" val="44578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E1B94-E9F6-EBD4-2256-F6514436B35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1DCA6B-A861-F61D-3725-269A997E6432}"/>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4" name="Tijdelijke aanduiding voor voettekst 3">
            <a:extLst>
              <a:ext uri="{FF2B5EF4-FFF2-40B4-BE49-F238E27FC236}">
                <a16:creationId xmlns:a16="http://schemas.microsoft.com/office/drawing/2014/main" id="{19C557E5-62C9-00E6-A123-31DCD16728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0D97D46-87DD-2D0D-15BA-72EB73502DD9}"/>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6" name="Afbeelding 5">
            <a:extLst>
              <a:ext uri="{FF2B5EF4-FFF2-40B4-BE49-F238E27FC236}">
                <a16:creationId xmlns:a16="http://schemas.microsoft.com/office/drawing/2014/main" id="{17C93E67-9C1C-B55C-8ECB-74FC7E945C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819074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335360" y="2156859"/>
            <a:ext cx="564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a:t>Klikken om de tekststijl van het model te bewerken</a:t>
            </a:r>
          </a:p>
          <a:p>
            <a:pPr marL="360000" lvl="1" indent="-360000">
              <a:lnSpc>
                <a:spcPct val="90000"/>
              </a:lnSpc>
              <a:spcBef>
                <a:spcPts val="1000"/>
              </a:spcBef>
              <a:buFont typeface="Arial" panose="020B0604020202020204" pitchFamily="34" charset="0"/>
              <a:buChar char="•"/>
            </a:pPr>
            <a:r>
              <a:rPr lang="nl-NL"/>
              <a:t>Tweede niveau</a:t>
            </a:r>
          </a:p>
          <a:p>
            <a:pPr marL="360000" lvl="2" indent="-360000">
              <a:lnSpc>
                <a:spcPct val="90000"/>
              </a:lnSpc>
              <a:spcBef>
                <a:spcPts val="1000"/>
              </a:spcBef>
              <a:buFont typeface="Arial" panose="020B0604020202020204" pitchFamily="34" charset="0"/>
              <a:buChar char="•"/>
            </a:pPr>
            <a:r>
              <a:rPr lang="nl-NL"/>
              <a:t>Derde niveau</a:t>
            </a:r>
          </a:p>
        </p:txBody>
      </p:sp>
      <p:sp>
        <p:nvSpPr>
          <p:cNvPr id="9" name="shpTitel"/>
          <p:cNvSpPr>
            <a:spLocks noGrp="1" noChangeArrowheads="1"/>
          </p:cNvSpPr>
          <p:nvPr>
            <p:ph type="title"/>
          </p:nvPr>
        </p:nvSpPr>
        <p:spPr bwMode="auto">
          <a:xfrm>
            <a:off x="335360" y="1268760"/>
            <a:ext cx="564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9-10-2025</a:t>
            </a:fld>
            <a:endParaRPr lang="nl-NL" dirty="0"/>
          </a:p>
        </p:txBody>
      </p:sp>
      <p:sp>
        <p:nvSpPr>
          <p:cNvPr id="11"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14"/>
          <p:cNvSpPr>
            <a:spLocks noGrp="1"/>
          </p:cNvSpPr>
          <p:nvPr>
            <p:ph sz="quarter" idx="10"/>
          </p:nvPr>
        </p:nvSpPr>
        <p:spPr>
          <a:xfrm>
            <a:off x="6096000" y="1052737"/>
            <a:ext cx="6096000" cy="5289525"/>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2068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335360" y="2156859"/>
            <a:ext cx="564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a:t>Klik om de opmaakprofielen van de </a:t>
            </a:r>
            <a:r>
              <a:rPr lang="nl-NL" dirty="0" err="1"/>
              <a:t>modeltekst</a:t>
            </a:r>
            <a:r>
              <a:rPr lang="nl-NL" dirty="0"/>
              <a:t> te bewerken</a:t>
            </a:r>
          </a:p>
        </p:txBody>
      </p:sp>
      <p:sp>
        <p:nvSpPr>
          <p:cNvPr id="9" name="shpTitel"/>
          <p:cNvSpPr>
            <a:spLocks noGrp="1" noChangeArrowheads="1"/>
          </p:cNvSpPr>
          <p:nvPr>
            <p:ph type="title"/>
          </p:nvPr>
        </p:nvSpPr>
        <p:spPr bwMode="auto">
          <a:xfrm>
            <a:off x="335360" y="1268760"/>
            <a:ext cx="564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9-10-2025</a:t>
            </a:fld>
            <a:endParaRPr lang="nl-NL" dirty="0"/>
          </a:p>
        </p:txBody>
      </p:sp>
      <p:sp>
        <p:nvSpPr>
          <p:cNvPr id="11"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afbeelding 14"/>
          <p:cNvSpPr>
            <a:spLocks noGrp="1"/>
          </p:cNvSpPr>
          <p:nvPr>
            <p:ph type="pic" sz="quarter" idx="10"/>
          </p:nvPr>
        </p:nvSpPr>
        <p:spPr>
          <a:xfrm>
            <a:off x="6096001" y="1052737"/>
            <a:ext cx="6095999" cy="5289525"/>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245474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4117B87-2EAD-4667-35DF-ECB9B7E734DA}"/>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3" name="Tijdelijke aanduiding voor voettekst 2">
            <a:extLst>
              <a:ext uri="{FF2B5EF4-FFF2-40B4-BE49-F238E27FC236}">
                <a16:creationId xmlns:a16="http://schemas.microsoft.com/office/drawing/2014/main" id="{4CB5921D-6DC7-5235-7EB2-F63456EF72C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223814-04F3-1989-B2F3-18E8BE738DD6}"/>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5" name="Afbeelding 4">
            <a:extLst>
              <a:ext uri="{FF2B5EF4-FFF2-40B4-BE49-F238E27FC236}">
                <a16:creationId xmlns:a16="http://schemas.microsoft.com/office/drawing/2014/main" id="{1304014D-F30D-1BE6-4304-E365CA2471A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1600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49D24-C05B-CBCC-35C3-D76E7AE7D3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F18DB7-8327-F11F-14FB-70AB6D953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B39E55F-1CC8-F963-2562-443FDB3D9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91CE6D-6D67-A217-9886-EA48E02822CD}"/>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6" name="Tijdelijke aanduiding voor voettekst 5">
            <a:extLst>
              <a:ext uri="{FF2B5EF4-FFF2-40B4-BE49-F238E27FC236}">
                <a16:creationId xmlns:a16="http://schemas.microsoft.com/office/drawing/2014/main" id="{A6A8C3BE-AB72-424C-4984-8A0F3EEC11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C6696D-992B-E6A6-7D3A-D13CC4BDF042}"/>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8" name="Afbeelding 7">
            <a:extLst>
              <a:ext uri="{FF2B5EF4-FFF2-40B4-BE49-F238E27FC236}">
                <a16:creationId xmlns:a16="http://schemas.microsoft.com/office/drawing/2014/main" id="{09D6C5CD-6043-7C8B-383F-7F6109DB71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378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7B31B-99E7-F196-1E4D-BDD2324712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B896B37-9043-EB21-AC13-81622960D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8321551-11AD-DB6F-D14F-B2E8D875F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EE2CDE-D635-10F2-6D83-F316B70F9911}"/>
              </a:ext>
            </a:extLst>
          </p:cNvPr>
          <p:cNvSpPr>
            <a:spLocks noGrp="1"/>
          </p:cNvSpPr>
          <p:nvPr>
            <p:ph type="dt" sz="half" idx="10"/>
          </p:nvPr>
        </p:nvSpPr>
        <p:spPr/>
        <p:txBody>
          <a:bodyPr/>
          <a:lstStyle/>
          <a:p>
            <a:fld id="{B3FDDB3C-707C-41B4-8DF4-CDFD806B2AA8}" type="datetimeFigureOut">
              <a:rPr lang="nl-NL" smtClean="0"/>
              <a:t>9-10-2025</a:t>
            </a:fld>
            <a:endParaRPr lang="nl-NL"/>
          </a:p>
        </p:txBody>
      </p:sp>
      <p:sp>
        <p:nvSpPr>
          <p:cNvPr id="6" name="Tijdelijke aanduiding voor voettekst 5">
            <a:extLst>
              <a:ext uri="{FF2B5EF4-FFF2-40B4-BE49-F238E27FC236}">
                <a16:creationId xmlns:a16="http://schemas.microsoft.com/office/drawing/2014/main" id="{A11E6B2A-6521-C8A0-E7D8-9998CF39BF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C0B6B7-7E8E-EA0F-E22A-565D869BC1AB}"/>
              </a:ext>
            </a:extLst>
          </p:cNvPr>
          <p:cNvSpPr>
            <a:spLocks noGrp="1"/>
          </p:cNvSpPr>
          <p:nvPr>
            <p:ph type="sldNum" sz="quarter" idx="12"/>
          </p:nvPr>
        </p:nvSpPr>
        <p:spPr/>
        <p:txBody>
          <a:bodyPr/>
          <a:lstStyle/>
          <a:p>
            <a:fld id="{1D4C93D5-4ABB-4684-A9E7-7BE586FD883B}" type="slidenum">
              <a:rPr lang="nl-NL" smtClean="0"/>
              <a:t>‹nr.›</a:t>
            </a:fld>
            <a:endParaRPr lang="nl-NL"/>
          </a:p>
        </p:txBody>
      </p:sp>
      <p:pic>
        <p:nvPicPr>
          <p:cNvPr id="8" name="Afbeelding 7">
            <a:extLst>
              <a:ext uri="{FF2B5EF4-FFF2-40B4-BE49-F238E27FC236}">
                <a16:creationId xmlns:a16="http://schemas.microsoft.com/office/drawing/2014/main" id="{CA37482A-2D97-99CC-5932-78AF3B522D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56984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image" Target="../media/image1.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29A43C0-924C-C10A-9874-9404F19A2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02951B-9685-3B5B-3827-E63E89F59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75C1F5-ACA9-31D1-4B7F-4340B17B4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FDDB3C-707C-41B4-8DF4-CDFD806B2AA8}" type="datetimeFigureOut">
              <a:rPr lang="nl-NL" smtClean="0"/>
              <a:t>9-10-2025</a:t>
            </a:fld>
            <a:endParaRPr lang="nl-NL"/>
          </a:p>
        </p:txBody>
      </p:sp>
      <p:sp>
        <p:nvSpPr>
          <p:cNvPr id="5" name="Tijdelijke aanduiding voor voettekst 4">
            <a:extLst>
              <a:ext uri="{FF2B5EF4-FFF2-40B4-BE49-F238E27FC236}">
                <a16:creationId xmlns:a16="http://schemas.microsoft.com/office/drawing/2014/main" id="{1D5F850A-CF60-F3BC-93BD-51126EA7C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BF4C81-F5A9-109D-DCF9-BD3D35B7A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4C93D5-4ABB-4684-A9E7-7BE586FD883B}" type="slidenum">
              <a:rPr lang="nl-NL" smtClean="0"/>
              <a:t>‹nr.›</a:t>
            </a:fld>
            <a:endParaRPr lang="nl-NL"/>
          </a:p>
        </p:txBody>
      </p:sp>
    </p:spTree>
    <p:extLst>
      <p:ext uri="{BB962C8B-B14F-4D97-AF65-F5344CB8AC3E}">
        <p14:creationId xmlns:p14="http://schemas.microsoft.com/office/powerpoint/2010/main" val="30450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1" y="1052515"/>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1"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788">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5"/>
            <a:ext cx="500380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200" y="6221415"/>
            <a:ext cx="5005389" cy="322075"/>
          </a:xfrm>
          <a:prstGeom prst="rect">
            <a:avLst/>
          </a:prstGeom>
        </p:spPr>
        <p:txBody>
          <a:bodyPr vert="horz" lIns="91440" tIns="45720" rIns="0" bIns="45720" rtlCol="0" anchor="b" anchorCtr="0"/>
          <a:lstStyle>
            <a:lvl1pPr algn="r">
              <a:defRPr sz="788">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297077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Lst>
  <p:hf hdr="0"/>
  <p:txStyles>
    <p:title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p:titleStyle>
    <p:body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80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2"/>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lumMod val="50000"/>
              <a:lumOff val="50000"/>
            </a:schemeClr>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12192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solidFill>
                <a:schemeClr val="tx2"/>
              </a:solidFill>
            </a:endParaRPr>
          </a:p>
        </p:txBody>
      </p:sp>
      <p:sp>
        <p:nvSpPr>
          <p:cNvPr id="7" name="shpKleurvlakBoven"/>
          <p:cNvSpPr/>
          <p:nvPr/>
        </p:nvSpPr>
        <p:spPr>
          <a:xfrm>
            <a:off x="0" y="1"/>
            <a:ext cx="12192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8" name="shpBeeldmerk" descr="RO__vervolgpagina~LPPT.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857250"/>
          </a:xfrm>
          <a:prstGeom prst="rect">
            <a:avLst/>
          </a:prstGeom>
          <a:noFill/>
          <a:ln w="9525">
            <a:noFill/>
            <a:miter lim="800000"/>
            <a:headEnd/>
            <a:tailEnd/>
          </a:ln>
        </p:spPr>
      </p:pic>
      <p:sp>
        <p:nvSpPr>
          <p:cNvPr id="9" name="shpKleurvlakBoven"/>
          <p:cNvSpPr/>
          <p:nvPr/>
        </p:nvSpPr>
        <p:spPr>
          <a:xfrm>
            <a:off x="0" y="1"/>
            <a:ext cx="12192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10" name="shpBeeldmerk" descr="RO__vervolgpagina~LPPT.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857250"/>
          </a:xfrm>
          <a:prstGeom prst="rect">
            <a:avLst/>
          </a:prstGeom>
          <a:noFill/>
          <a:ln w="9525">
            <a:noFill/>
            <a:miter lim="800000"/>
            <a:headEnd/>
            <a:tailEnd/>
          </a:ln>
        </p:spPr>
      </p:pic>
      <p:sp>
        <p:nvSpPr>
          <p:cNvPr id="12" name="shpKleurvlakBoven"/>
          <p:cNvSpPr/>
          <p:nvPr/>
        </p:nvSpPr>
        <p:spPr>
          <a:xfrm>
            <a:off x="0" y="1"/>
            <a:ext cx="12192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13" name="shpBeeldmerk" descr="RO__vervolgpagina~LPPT.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8"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9-10-2025</a:t>
            </a:fld>
            <a:endParaRPr lang="nl-NL" dirty="0"/>
          </a:p>
        </p:txBody>
      </p:sp>
      <p:sp>
        <p:nvSpPr>
          <p:cNvPr id="19"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20"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33775002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rvo.nl/onderwerpen/red-iii" TargetMode="Externa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E8ECE01-D473-B3E4-5E30-1DF16F846998}"/>
              </a:ext>
            </a:extLst>
          </p:cNvPr>
          <p:cNvSpPr>
            <a:spLocks noGrp="1"/>
          </p:cNvSpPr>
          <p:nvPr>
            <p:ph type="body" sz="quarter" idx="13"/>
          </p:nvPr>
        </p:nvSpPr>
        <p:spPr>
          <a:xfrm>
            <a:off x="6438900" y="3429001"/>
            <a:ext cx="3753000" cy="3931813"/>
          </a:xfrm>
        </p:spPr>
        <p:txBody>
          <a:bodyPr/>
          <a:lstStyle/>
          <a:p>
            <a:pPr marL="0" indent="0">
              <a:buNone/>
            </a:pPr>
            <a:r>
              <a:rPr lang="nl-NL" dirty="0"/>
              <a:t>Van richtlijn naar praktijk</a:t>
            </a:r>
          </a:p>
          <a:p>
            <a:endParaRPr lang="nl-NL" dirty="0"/>
          </a:p>
          <a:p>
            <a:endParaRPr lang="nl-NL" dirty="0"/>
          </a:p>
          <a:p>
            <a:endParaRPr lang="nl-NL" sz="750" dirty="0"/>
          </a:p>
          <a:p>
            <a:pPr marL="0" indent="0">
              <a:buNone/>
            </a:pPr>
            <a:endParaRPr lang="nl-NL" sz="750" dirty="0"/>
          </a:p>
        </p:txBody>
      </p:sp>
      <p:sp>
        <p:nvSpPr>
          <p:cNvPr id="2" name="Titel 1">
            <a:extLst>
              <a:ext uri="{FF2B5EF4-FFF2-40B4-BE49-F238E27FC236}">
                <a16:creationId xmlns:a16="http://schemas.microsoft.com/office/drawing/2014/main" id="{DB474044-F9DC-9390-5ECF-B231065980EE}"/>
              </a:ext>
            </a:extLst>
          </p:cNvPr>
          <p:cNvSpPr>
            <a:spLocks noGrp="1"/>
          </p:cNvSpPr>
          <p:nvPr>
            <p:ph type="title"/>
          </p:nvPr>
        </p:nvSpPr>
        <p:spPr>
          <a:xfrm>
            <a:off x="6438900" y="2665270"/>
            <a:ext cx="3753000" cy="948047"/>
          </a:xfrm>
        </p:spPr>
        <p:txBody>
          <a:bodyPr>
            <a:normAutofit fontScale="90000"/>
          </a:bodyPr>
          <a:lstStyle/>
          <a:p>
            <a:r>
              <a:rPr lang="nl-NL" b="1" dirty="0"/>
              <a:t>Handleiding:</a:t>
            </a:r>
            <a:br>
              <a:rPr lang="nl-NL" dirty="0"/>
            </a:br>
            <a:br>
              <a:rPr lang="nl-NL" dirty="0"/>
            </a:br>
            <a:r>
              <a:rPr lang="nl-NL" dirty="0"/>
              <a:t>REDIII voor vergunningverleners</a:t>
            </a:r>
            <a:br>
              <a:rPr lang="nl-NL" sz="2100" dirty="0"/>
            </a:br>
            <a:endParaRPr lang="nl-NL" sz="2100" dirty="0"/>
          </a:p>
        </p:txBody>
      </p:sp>
      <p:sp>
        <p:nvSpPr>
          <p:cNvPr id="4" name="Rechthoek 3">
            <a:extLst>
              <a:ext uri="{FF2B5EF4-FFF2-40B4-BE49-F238E27FC236}">
                <a16:creationId xmlns:a16="http://schemas.microsoft.com/office/drawing/2014/main" id="{DA27A4D3-51A9-E3FA-6B82-EDA5EB788A2C}"/>
              </a:ext>
            </a:extLst>
          </p:cNvPr>
          <p:cNvSpPr/>
          <p:nvPr/>
        </p:nvSpPr>
        <p:spPr>
          <a:xfrm>
            <a:off x="6366032" y="1650876"/>
            <a:ext cx="3372889" cy="101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nl-NL" sz="1350" i="1" dirty="0">
              <a:solidFill>
                <a:prstClr val="black"/>
              </a:solidFill>
              <a:latin typeface="Verdana"/>
              <a:cs typeface="Arial"/>
            </a:endParaRPr>
          </a:p>
        </p:txBody>
      </p:sp>
      <p:cxnSp>
        <p:nvCxnSpPr>
          <p:cNvPr id="13" name="Rechte verbindingslijn 12">
            <a:extLst>
              <a:ext uri="{FF2B5EF4-FFF2-40B4-BE49-F238E27FC236}">
                <a16:creationId xmlns:a16="http://schemas.microsoft.com/office/drawing/2014/main" id="{7B3AD1C2-08BC-9B3B-35B2-2B60A2D50C70}"/>
              </a:ext>
            </a:extLst>
          </p:cNvPr>
          <p:cNvCxnSpPr>
            <a:cxnSpLocks/>
          </p:cNvCxnSpPr>
          <p:nvPr/>
        </p:nvCxnSpPr>
        <p:spPr>
          <a:xfrm>
            <a:off x="6549006" y="3355596"/>
            <a:ext cx="318991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Tijdelijke aanduiding voor afbeelding 8" descr="Afbeelding met buitenshuis, hemel, gras, wolk&#10;&#10;Door AI gegenereerde inhoud is mogelijk onjuist.">
            <a:extLst>
              <a:ext uri="{FF2B5EF4-FFF2-40B4-BE49-F238E27FC236}">
                <a16:creationId xmlns:a16="http://schemas.microsoft.com/office/drawing/2014/main" id="{7E45A247-4ADD-7AC3-13D4-8D2D2AC8CEC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6098243" cy="6858000"/>
          </a:xfrm>
          <a:effectLst>
            <a:reflection stA="0" endPos="65000" dist="50800" dir="5400000" sy="-100000" algn="bl" rotWithShape="0"/>
          </a:effectLst>
        </p:spPr>
      </p:pic>
    </p:spTree>
    <p:extLst>
      <p:ext uri="{BB962C8B-B14F-4D97-AF65-F5344CB8AC3E}">
        <p14:creationId xmlns:p14="http://schemas.microsoft.com/office/powerpoint/2010/main" val="116783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908F-E8AA-DF28-60FC-EE144A690F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612CDE-A0EA-020B-C024-CC7376B0C961}"/>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kern="1200" dirty="0">
                <a:latin typeface="+mj-lt"/>
                <a:ea typeface="+mj-ea"/>
                <a:cs typeface="+mj-cs"/>
              </a:rPr>
              <a:t>3. Compensatie van natuureffecten</a:t>
            </a:r>
          </a:p>
        </p:txBody>
      </p:sp>
      <p:pic>
        <p:nvPicPr>
          <p:cNvPr id="18" name="Afbeelding 17">
            <a:extLst>
              <a:ext uri="{FF2B5EF4-FFF2-40B4-BE49-F238E27FC236}">
                <a16:creationId xmlns:a16="http://schemas.microsoft.com/office/drawing/2014/main" id="{0C9A5EAB-77EF-296E-9879-EBDFB18D56B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1959" y="2145175"/>
            <a:ext cx="4032250" cy="4032250"/>
          </a:xfrm>
          <a:prstGeom prst="rect">
            <a:avLst/>
          </a:prstGeom>
          <a:noFill/>
        </p:spPr>
      </p:pic>
      <p:sp>
        <p:nvSpPr>
          <p:cNvPr id="17" name="Tekstvak 16">
            <a:extLst>
              <a:ext uri="{FF2B5EF4-FFF2-40B4-BE49-F238E27FC236}">
                <a16:creationId xmlns:a16="http://schemas.microsoft.com/office/drawing/2014/main" id="{0B388717-8A9A-1BB3-450B-73792B613747}"/>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i="0" u="none" strike="noStrike" cap="none" spc="0" normalizeH="0" baseline="0" noProof="0" dirty="0">
                <a:ln>
                  <a:noFill/>
                </a:ln>
                <a:effectLst/>
                <a:uLnTx/>
                <a:uFillTx/>
              </a:rPr>
              <a:t>Criteria: alleen als…</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Het project wind, zon of (</a:t>
            </a:r>
            <a:r>
              <a:rPr kumimoji="0" lang="nl-NL" i="0" u="none" strike="noStrike" cap="none" spc="0" normalizeH="0" baseline="0" noProof="0" dirty="0" err="1">
                <a:ln>
                  <a:noFill/>
                </a:ln>
                <a:effectLst/>
                <a:uLnTx/>
                <a:uFillTx/>
              </a:rPr>
              <a:t>elektriciteits</a:t>
            </a:r>
            <a:r>
              <a:rPr kumimoji="0" lang="nl-NL" i="0" u="none" strike="noStrike" cap="none" spc="0" normalizeH="0" baseline="0" noProof="0" dirty="0">
                <a:ln>
                  <a:noFill/>
                </a:ln>
                <a:effectLst/>
                <a:uLnTx/>
                <a:uFillTx/>
              </a:rPr>
              <a:t>)infrastructuur </a:t>
            </a:r>
            <a:r>
              <a:rPr lang="nl-NL" dirty="0"/>
              <a:t>betreft</a:t>
            </a:r>
            <a:endParaRPr kumimoji="0" lang="nl-NL" i="0" u="none" strike="noStrike" cap="none" spc="0" normalizeH="0" baseline="0" noProof="0" dirty="0">
              <a:ln>
                <a:noFill/>
              </a:ln>
              <a:effectLst/>
              <a:uLnTx/>
              <a:uFillTx/>
            </a:endParaRP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Het project plaatsvindt in een versnellingsgebied</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De te compenseren natuureffecten nog niet in beeld waren bij het opstellen van de plan-MER voor het gebied</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De te compenseren natuureffecten niet door initiatiefnemer zelf gemitigeerd of gecompenseerd kunnen worden</a:t>
            </a:r>
          </a:p>
          <a:p>
            <a:pPr marL="817200" lvl="1" indent="-360000">
              <a:lnSpc>
                <a:spcPct val="90000"/>
              </a:lnSpc>
              <a:spcBef>
                <a:spcPts val="1000"/>
              </a:spcBef>
              <a:buFont typeface="Arial" panose="020B0604020202020204" pitchFamily="34" charset="0"/>
              <a:buChar char="•"/>
              <a:defRPr/>
            </a:pPr>
            <a:r>
              <a:rPr kumimoji="0" lang="nl-NL" i="0" u="none" strike="noStrike" cap="none" spc="0" normalizeH="0" baseline="0" noProof="0" dirty="0">
                <a:ln>
                  <a:noFill/>
                </a:ln>
                <a:effectLst/>
                <a:uLnTx/>
                <a:uFillTx/>
              </a:rPr>
              <a:t>Bevoegd gezag in staat is om elders te compenseren</a:t>
            </a:r>
          </a:p>
        </p:txBody>
      </p:sp>
      <p:sp>
        <p:nvSpPr>
          <p:cNvPr id="6" name="Tijdelijke aanduiding voor dianummer 5" hidden="1">
            <a:extLst>
              <a:ext uri="{FF2B5EF4-FFF2-40B4-BE49-F238E27FC236}">
                <a16:creationId xmlns:a16="http://schemas.microsoft.com/office/drawing/2014/main" id="{4A1AADAE-FE57-C0B3-F6EC-14A3049AB89B}"/>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10</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161430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61E1-F772-AA1B-B867-765370765C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7685EE-4B84-854E-7C72-D9A5F7FD1507}"/>
              </a:ext>
            </a:extLst>
          </p:cNvPr>
          <p:cNvSpPr>
            <a:spLocks noGrp="1"/>
          </p:cNvSpPr>
          <p:nvPr>
            <p:ph type="title"/>
          </p:nvPr>
        </p:nvSpPr>
        <p:spPr>
          <a:xfrm>
            <a:off x="335360" y="1268760"/>
            <a:ext cx="11521280" cy="864094"/>
          </a:xfrm>
        </p:spPr>
        <p:txBody>
          <a:bodyPr wrap="square" anchor="t">
            <a:normAutofit/>
          </a:bodyPr>
          <a:lstStyle/>
          <a:p>
            <a:r>
              <a:rPr lang="nl-NL" sz="2700" b="1"/>
              <a:t>Misverstand 1: </a:t>
            </a:r>
            <a:r>
              <a:rPr lang="nl-NL" sz="2700"/>
              <a:t>Sneller door REDIII</a:t>
            </a:r>
            <a:br>
              <a:rPr lang="nl-NL" sz="2700"/>
            </a:br>
            <a:endParaRPr lang="nl-NL" sz="2700"/>
          </a:p>
        </p:txBody>
      </p:sp>
      <p:pic>
        <p:nvPicPr>
          <p:cNvPr id="8" name="Afbeelding 7" descr="Gloeilamp op een gele achtergrond met geschetste lichtbundels en een kabel">
            <a:extLst>
              <a:ext uri="{FF2B5EF4-FFF2-40B4-BE49-F238E27FC236}">
                <a16:creationId xmlns:a16="http://schemas.microsoft.com/office/drawing/2014/main" id="{0A126B70-C6F8-9B06-A8B7-262436A1ED81}"/>
              </a:ext>
            </a:extLst>
          </p:cNvPr>
          <p:cNvPicPr>
            <a:picLocks noChangeAspect="1"/>
          </p:cNvPicPr>
          <p:nvPr/>
        </p:nvPicPr>
        <p:blipFill>
          <a:blip r:embed="rId3">
            <a:extLst>
              <a:ext uri="{28A0092B-C50C-407E-A947-70E740481C1C}">
                <a14:useLocalDpi xmlns:a14="http://schemas.microsoft.com/office/drawing/2010/main" val="0"/>
              </a:ext>
            </a:extLst>
          </a:blip>
          <a:srcRect l="39795"/>
          <a:stretch>
            <a:fillRect/>
          </a:stretch>
        </p:blipFill>
        <p:spPr>
          <a:xfrm>
            <a:off x="1174412" y="2145175"/>
            <a:ext cx="3947344" cy="4032250"/>
          </a:xfrm>
          <a:prstGeom prst="rect">
            <a:avLst/>
          </a:prstGeom>
          <a:noFill/>
        </p:spPr>
      </p:pic>
      <p:sp>
        <p:nvSpPr>
          <p:cNvPr id="3" name="Tijdelijke aanduiding voor inhoud 2">
            <a:extLst>
              <a:ext uri="{FF2B5EF4-FFF2-40B4-BE49-F238E27FC236}">
                <a16:creationId xmlns:a16="http://schemas.microsoft.com/office/drawing/2014/main" id="{5C9CBDF0-71CA-EB82-4A1D-929B6564A0B0}"/>
              </a:ext>
            </a:extLst>
          </p:cNvPr>
          <p:cNvSpPr>
            <a:spLocks noGrp="1"/>
          </p:cNvSpPr>
          <p:nvPr>
            <p:ph sz="quarter" idx="14"/>
          </p:nvPr>
        </p:nvSpPr>
        <p:spPr>
          <a:xfrm>
            <a:off x="6216640" y="2132854"/>
            <a:ext cx="5640000" cy="4032250"/>
          </a:xfrm>
        </p:spPr>
        <p:txBody>
          <a:bodyPr>
            <a:normAutofit/>
          </a:bodyPr>
          <a:lstStyle/>
          <a:p>
            <a:r>
              <a:rPr lang="nl-NL"/>
              <a:t>In Nederland voldoen de wettelijke termijnen en processen in grote mate al aan de eisen en processen voor vergunningverlening zoals bepaald in REDIII. </a:t>
            </a:r>
          </a:p>
          <a:p>
            <a:pPr marL="0" indent="0">
              <a:buNone/>
            </a:pPr>
            <a:endParaRPr lang="nl-NL"/>
          </a:p>
        </p:txBody>
      </p:sp>
      <p:sp>
        <p:nvSpPr>
          <p:cNvPr id="6" name="Tijdelijke aanduiding voor dianummer 5" hidden="1">
            <a:extLst>
              <a:ext uri="{FF2B5EF4-FFF2-40B4-BE49-F238E27FC236}">
                <a16:creationId xmlns:a16="http://schemas.microsoft.com/office/drawing/2014/main" id="{07855A00-5000-6613-32F8-1DB01D76D519}"/>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11</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303819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9D83-D181-D24C-1B2A-4454CC4DC2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098E03-75E9-49FE-01A0-0785CBF27179}"/>
              </a:ext>
            </a:extLst>
          </p:cNvPr>
          <p:cNvSpPr>
            <a:spLocks noGrp="1"/>
          </p:cNvSpPr>
          <p:nvPr>
            <p:ph type="title"/>
          </p:nvPr>
        </p:nvSpPr>
        <p:spPr>
          <a:xfrm>
            <a:off x="335360" y="1268760"/>
            <a:ext cx="11521280" cy="864094"/>
          </a:xfrm>
        </p:spPr>
        <p:txBody>
          <a:bodyPr wrap="square" anchor="t">
            <a:normAutofit/>
          </a:bodyPr>
          <a:lstStyle/>
          <a:p>
            <a:r>
              <a:rPr lang="nl-NL" sz="2700" b="1"/>
              <a:t>Misverstand 2: </a:t>
            </a:r>
            <a:r>
              <a:rPr lang="nl-NL" sz="2700"/>
              <a:t>altijd een vergunning door REDIII</a:t>
            </a:r>
            <a:br>
              <a:rPr lang="nl-NL" sz="2700"/>
            </a:br>
            <a:endParaRPr lang="nl-NL" sz="2700"/>
          </a:p>
        </p:txBody>
      </p:sp>
      <p:pic>
        <p:nvPicPr>
          <p:cNvPr id="7" name="Afbeelding 6" descr="Gloeilamp op een gele achtergrond met geschetste lichtbundels en een kabel">
            <a:extLst>
              <a:ext uri="{FF2B5EF4-FFF2-40B4-BE49-F238E27FC236}">
                <a16:creationId xmlns:a16="http://schemas.microsoft.com/office/drawing/2014/main" id="{1F2F641F-DE24-E69D-F5EE-93309928092E}"/>
              </a:ext>
            </a:extLst>
          </p:cNvPr>
          <p:cNvPicPr>
            <a:picLocks noChangeAspect="1"/>
          </p:cNvPicPr>
          <p:nvPr/>
        </p:nvPicPr>
        <p:blipFill>
          <a:blip r:embed="rId3">
            <a:extLst>
              <a:ext uri="{28A0092B-C50C-407E-A947-70E740481C1C}">
                <a14:useLocalDpi xmlns:a14="http://schemas.microsoft.com/office/drawing/2010/main" val="0"/>
              </a:ext>
            </a:extLst>
          </a:blip>
          <a:srcRect l="39795"/>
          <a:stretch>
            <a:fillRect/>
          </a:stretch>
        </p:blipFill>
        <p:spPr>
          <a:xfrm>
            <a:off x="1174412" y="2145175"/>
            <a:ext cx="3947344" cy="4032250"/>
          </a:xfrm>
          <a:prstGeom prst="rect">
            <a:avLst/>
          </a:prstGeom>
          <a:noFill/>
        </p:spPr>
      </p:pic>
      <p:sp>
        <p:nvSpPr>
          <p:cNvPr id="3" name="Tijdelijke aanduiding voor inhoud 2">
            <a:extLst>
              <a:ext uri="{FF2B5EF4-FFF2-40B4-BE49-F238E27FC236}">
                <a16:creationId xmlns:a16="http://schemas.microsoft.com/office/drawing/2014/main" id="{08650277-F0AB-E1F0-93D7-BB14FF9F8BE8}"/>
              </a:ext>
            </a:extLst>
          </p:cNvPr>
          <p:cNvSpPr>
            <a:spLocks noGrp="1"/>
          </p:cNvSpPr>
          <p:nvPr>
            <p:ph sz="quarter" idx="14"/>
          </p:nvPr>
        </p:nvSpPr>
        <p:spPr>
          <a:xfrm>
            <a:off x="6216640" y="2132854"/>
            <a:ext cx="5640000" cy="4032250"/>
          </a:xfrm>
        </p:spPr>
        <p:txBody>
          <a:bodyPr>
            <a:normAutofit/>
          </a:bodyPr>
          <a:lstStyle/>
          <a:p>
            <a:r>
              <a:rPr lang="nl-NL"/>
              <a:t>De reguliere eisen voor vergunningverlening gelden. Daar verandert REDIII niets aan.</a:t>
            </a:r>
          </a:p>
          <a:p>
            <a:r>
              <a:rPr lang="nl-NL"/>
              <a:t>Wel iets lagere drempel om gebruik te maken van uitzonderingen in milieuwetgeving.</a:t>
            </a:r>
          </a:p>
          <a:p>
            <a:pPr marL="0" indent="0">
              <a:buNone/>
            </a:pPr>
            <a:endParaRPr lang="nl-NL"/>
          </a:p>
        </p:txBody>
      </p:sp>
      <p:sp>
        <p:nvSpPr>
          <p:cNvPr id="6" name="Tijdelijke aanduiding voor dianummer 5" hidden="1">
            <a:extLst>
              <a:ext uri="{FF2B5EF4-FFF2-40B4-BE49-F238E27FC236}">
                <a16:creationId xmlns:a16="http://schemas.microsoft.com/office/drawing/2014/main" id="{C0F44110-FAC1-6E30-946D-52AB22A67359}"/>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12</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110506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C9F82-09CD-8E9C-090F-80E0ECFF24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8C2328-F96F-00D0-DB61-978F2ED68364}"/>
              </a:ext>
            </a:extLst>
          </p:cNvPr>
          <p:cNvSpPr>
            <a:spLocks noGrp="1"/>
          </p:cNvSpPr>
          <p:nvPr>
            <p:ph type="title"/>
          </p:nvPr>
        </p:nvSpPr>
        <p:spPr>
          <a:xfrm>
            <a:off x="335360" y="1268760"/>
            <a:ext cx="11521280" cy="864094"/>
          </a:xfrm>
        </p:spPr>
        <p:txBody>
          <a:bodyPr wrap="square" anchor="t">
            <a:normAutofit/>
          </a:bodyPr>
          <a:lstStyle/>
          <a:p>
            <a:r>
              <a:rPr lang="nl-NL" sz="2700" b="1"/>
              <a:t>Misverstand 3: </a:t>
            </a:r>
            <a:r>
              <a:rPr lang="nl-NL" sz="2700"/>
              <a:t>Meer regie door REDIII</a:t>
            </a:r>
            <a:br>
              <a:rPr lang="nl-NL" sz="2700"/>
            </a:br>
            <a:endParaRPr lang="nl-NL" sz="2700"/>
          </a:p>
        </p:txBody>
      </p:sp>
      <p:pic>
        <p:nvPicPr>
          <p:cNvPr id="7" name="Afbeelding 6" descr="Gloeilamp op een gele achtergrond met geschetste lichtbundels en een kabel">
            <a:extLst>
              <a:ext uri="{FF2B5EF4-FFF2-40B4-BE49-F238E27FC236}">
                <a16:creationId xmlns:a16="http://schemas.microsoft.com/office/drawing/2014/main" id="{AB78F69F-82AC-DB2C-49C0-FBF1B1BD7344}"/>
              </a:ext>
            </a:extLst>
          </p:cNvPr>
          <p:cNvPicPr>
            <a:picLocks noChangeAspect="1"/>
          </p:cNvPicPr>
          <p:nvPr/>
        </p:nvPicPr>
        <p:blipFill>
          <a:blip r:embed="rId3">
            <a:extLst>
              <a:ext uri="{28A0092B-C50C-407E-A947-70E740481C1C}">
                <a14:useLocalDpi xmlns:a14="http://schemas.microsoft.com/office/drawing/2010/main" val="0"/>
              </a:ext>
            </a:extLst>
          </a:blip>
          <a:srcRect l="39795"/>
          <a:stretch>
            <a:fillRect/>
          </a:stretch>
        </p:blipFill>
        <p:spPr>
          <a:xfrm>
            <a:off x="1174412" y="2145175"/>
            <a:ext cx="3947344" cy="4032250"/>
          </a:xfrm>
          <a:prstGeom prst="rect">
            <a:avLst/>
          </a:prstGeom>
          <a:noFill/>
        </p:spPr>
      </p:pic>
      <p:sp>
        <p:nvSpPr>
          <p:cNvPr id="3" name="Tijdelijke aanduiding voor inhoud 2">
            <a:extLst>
              <a:ext uri="{FF2B5EF4-FFF2-40B4-BE49-F238E27FC236}">
                <a16:creationId xmlns:a16="http://schemas.microsoft.com/office/drawing/2014/main" id="{6286D2D6-5F4E-3BB9-4BFC-AE1811EB63E3}"/>
              </a:ext>
            </a:extLst>
          </p:cNvPr>
          <p:cNvSpPr>
            <a:spLocks noGrp="1"/>
          </p:cNvSpPr>
          <p:nvPr>
            <p:ph sz="quarter" idx="14"/>
          </p:nvPr>
        </p:nvSpPr>
        <p:spPr>
          <a:xfrm>
            <a:off x="6216640" y="2132854"/>
            <a:ext cx="5640000" cy="4032250"/>
          </a:xfrm>
        </p:spPr>
        <p:txBody>
          <a:bodyPr>
            <a:normAutofit/>
          </a:bodyPr>
          <a:lstStyle/>
          <a:p>
            <a:r>
              <a:rPr lang="nl-NL"/>
              <a:t>Doordat het bevoegd gezag (en niet initiatiefnemers) veel of alle elementen van een project-MER uitvoert, heeft het bevoegd gezag meer regie over de voortgang.</a:t>
            </a:r>
          </a:p>
          <a:p>
            <a:r>
              <a:rPr lang="nl-NL"/>
              <a:t>Maar dat kan bevoegd gezag ook zonder REDIII.</a:t>
            </a:r>
          </a:p>
          <a:p>
            <a:pPr lvl="1"/>
            <a:r>
              <a:rPr lang="nl-NL" sz="2400"/>
              <a:t>Dit vergt zorgvuldige afweging</a:t>
            </a:r>
          </a:p>
          <a:p>
            <a:pPr marL="0" indent="0">
              <a:buNone/>
            </a:pPr>
            <a:endParaRPr lang="nl-NL"/>
          </a:p>
        </p:txBody>
      </p:sp>
      <p:sp>
        <p:nvSpPr>
          <p:cNvPr id="6" name="Tijdelijke aanduiding voor dianummer 5" hidden="1">
            <a:extLst>
              <a:ext uri="{FF2B5EF4-FFF2-40B4-BE49-F238E27FC236}">
                <a16:creationId xmlns:a16="http://schemas.microsoft.com/office/drawing/2014/main" id="{B921A632-8E11-1F78-1B70-67BCC4A94E1B}"/>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13</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283541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5FF-EBAE-CA9C-3345-1153D6BEF8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D905C5-372B-031F-8C45-C94A9FE8641E}"/>
              </a:ext>
            </a:extLst>
          </p:cNvPr>
          <p:cNvSpPr>
            <a:spLocks noGrp="1"/>
          </p:cNvSpPr>
          <p:nvPr>
            <p:ph type="title"/>
          </p:nvPr>
        </p:nvSpPr>
        <p:spPr>
          <a:xfrm>
            <a:off x="335360" y="1268760"/>
            <a:ext cx="11521280" cy="864094"/>
          </a:xfrm>
        </p:spPr>
        <p:txBody>
          <a:bodyPr wrap="square" anchor="t">
            <a:normAutofit/>
          </a:bodyPr>
          <a:lstStyle/>
          <a:p>
            <a:r>
              <a:rPr lang="nl-NL" sz="2700" b="1"/>
              <a:t>Misverstand 4: </a:t>
            </a:r>
            <a:r>
              <a:rPr lang="nl-NL" sz="2700"/>
              <a:t>Versnellingsgebieden leiden tot versnelling</a:t>
            </a:r>
            <a:br>
              <a:rPr lang="nl-NL" sz="2700"/>
            </a:br>
            <a:endParaRPr lang="nl-NL" sz="2700"/>
          </a:p>
        </p:txBody>
      </p:sp>
      <p:pic>
        <p:nvPicPr>
          <p:cNvPr id="7" name="Afbeelding 6" descr="Gloeilamp op een gele achtergrond met geschetste lichtbundels en een kabel">
            <a:extLst>
              <a:ext uri="{FF2B5EF4-FFF2-40B4-BE49-F238E27FC236}">
                <a16:creationId xmlns:a16="http://schemas.microsoft.com/office/drawing/2014/main" id="{42160274-8629-BF53-AADB-3DFECEF357FB}"/>
              </a:ext>
            </a:extLst>
          </p:cNvPr>
          <p:cNvPicPr>
            <a:picLocks noChangeAspect="1"/>
          </p:cNvPicPr>
          <p:nvPr/>
        </p:nvPicPr>
        <p:blipFill>
          <a:blip r:embed="rId3">
            <a:extLst>
              <a:ext uri="{28A0092B-C50C-407E-A947-70E740481C1C}">
                <a14:useLocalDpi xmlns:a14="http://schemas.microsoft.com/office/drawing/2010/main" val="0"/>
              </a:ext>
            </a:extLst>
          </a:blip>
          <a:srcRect l="39795"/>
          <a:stretch>
            <a:fillRect/>
          </a:stretch>
        </p:blipFill>
        <p:spPr>
          <a:xfrm>
            <a:off x="1174412" y="2145175"/>
            <a:ext cx="3947344" cy="4032250"/>
          </a:xfrm>
          <a:prstGeom prst="rect">
            <a:avLst/>
          </a:prstGeom>
          <a:noFill/>
        </p:spPr>
      </p:pic>
      <p:sp>
        <p:nvSpPr>
          <p:cNvPr id="3" name="Tijdelijke aanduiding voor inhoud 2">
            <a:extLst>
              <a:ext uri="{FF2B5EF4-FFF2-40B4-BE49-F238E27FC236}">
                <a16:creationId xmlns:a16="http://schemas.microsoft.com/office/drawing/2014/main" id="{BF4ED8D1-84F1-4648-D778-5D5EBC22BAD4}"/>
              </a:ext>
            </a:extLst>
          </p:cNvPr>
          <p:cNvSpPr>
            <a:spLocks noGrp="1"/>
          </p:cNvSpPr>
          <p:nvPr>
            <p:ph sz="quarter" idx="14"/>
          </p:nvPr>
        </p:nvSpPr>
        <p:spPr>
          <a:xfrm>
            <a:off x="6216640" y="2132854"/>
            <a:ext cx="5640000" cy="4032250"/>
          </a:xfrm>
        </p:spPr>
        <p:txBody>
          <a:bodyPr>
            <a:normAutofit/>
          </a:bodyPr>
          <a:lstStyle/>
          <a:p>
            <a:r>
              <a:rPr lang="nl-NL"/>
              <a:t>De screening vindt plaats binnen de termijn van de reguliere vergunningverlening. Dit is geen verschil met de toets op de project-MER. </a:t>
            </a:r>
          </a:p>
          <a:p>
            <a:r>
              <a:rPr lang="nl-NL"/>
              <a:t>Er kan zelfs sprake zijn van vertraging.</a:t>
            </a:r>
          </a:p>
          <a:p>
            <a:pPr marL="0" indent="0">
              <a:buNone/>
            </a:pPr>
            <a:endParaRPr lang="nl-NL"/>
          </a:p>
        </p:txBody>
      </p:sp>
      <p:sp>
        <p:nvSpPr>
          <p:cNvPr id="6" name="Tijdelijke aanduiding voor dianummer 5" hidden="1">
            <a:extLst>
              <a:ext uri="{FF2B5EF4-FFF2-40B4-BE49-F238E27FC236}">
                <a16:creationId xmlns:a16="http://schemas.microsoft.com/office/drawing/2014/main" id="{5F61438E-6B2E-FFEF-AA34-274293652EBE}"/>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14</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265454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hthoek: afgeronde hoeken 93">
            <a:extLst>
              <a:ext uri="{FF2B5EF4-FFF2-40B4-BE49-F238E27FC236}">
                <a16:creationId xmlns:a16="http://schemas.microsoft.com/office/drawing/2014/main" id="{6D4A2444-22AA-2CC8-96FD-816E0DC6F0A7}"/>
              </a:ext>
            </a:extLst>
          </p:cNvPr>
          <p:cNvSpPr/>
          <p:nvPr/>
        </p:nvSpPr>
        <p:spPr>
          <a:xfrm>
            <a:off x="128428" y="1574155"/>
            <a:ext cx="11945180" cy="4742385"/>
          </a:xfrm>
          <a:prstGeom prst="roundRect">
            <a:avLst/>
          </a:prstGeom>
          <a:solidFill>
            <a:schemeClr val="tx2">
              <a:lumMod val="50000"/>
              <a:lumOff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hthoek: afgeronde hoeken 3">
            <a:extLst>
              <a:ext uri="{FF2B5EF4-FFF2-40B4-BE49-F238E27FC236}">
                <a16:creationId xmlns:a16="http://schemas.microsoft.com/office/drawing/2014/main" id="{5D90CCC4-C6E7-8D02-4BD7-583310693D71}"/>
              </a:ext>
            </a:extLst>
          </p:cNvPr>
          <p:cNvSpPr/>
          <p:nvPr/>
        </p:nvSpPr>
        <p:spPr>
          <a:xfrm>
            <a:off x="212850" y="2066961"/>
            <a:ext cx="2693771" cy="12115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AutoNum type="arabicParenR"/>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Wordt er een gedetailleerde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plan-MER gemaakt?</a:t>
            </a:r>
          </a:p>
        </p:txBody>
      </p:sp>
      <p:sp>
        <p:nvSpPr>
          <p:cNvPr id="7" name="Rechthoek: afgeronde hoeken 6">
            <a:extLst>
              <a:ext uri="{FF2B5EF4-FFF2-40B4-BE49-F238E27FC236}">
                <a16:creationId xmlns:a16="http://schemas.microsoft.com/office/drawing/2014/main" id="{264FC2A6-D1A4-53DE-B45A-AF0C6BACB806}"/>
              </a:ext>
            </a:extLst>
          </p:cNvPr>
          <p:cNvSpPr/>
          <p:nvPr/>
        </p:nvSpPr>
        <p:spPr>
          <a:xfrm>
            <a:off x="358079" y="4825411"/>
            <a:ext cx="6617970" cy="121158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Wijs geen REDIII versnellingsgebied aan</a:t>
            </a:r>
          </a:p>
        </p:txBody>
      </p:sp>
      <p:sp>
        <p:nvSpPr>
          <p:cNvPr id="13" name="Rechthoek: afgeronde hoeken 12">
            <a:extLst>
              <a:ext uri="{FF2B5EF4-FFF2-40B4-BE49-F238E27FC236}">
                <a16:creationId xmlns:a16="http://schemas.microsoft.com/office/drawing/2014/main" id="{4A91DAA3-4107-D6D9-69EA-86F57370183D}"/>
              </a:ext>
            </a:extLst>
          </p:cNvPr>
          <p:cNvSpPr/>
          <p:nvPr/>
        </p:nvSpPr>
        <p:spPr>
          <a:xfrm>
            <a:off x="3686104" y="1905096"/>
            <a:ext cx="2813938" cy="15121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2) Bevat het plan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Zon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Wind</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Infrastructuur voor hoogspanning? </a:t>
            </a:r>
          </a:p>
        </p:txBody>
      </p:sp>
      <p:cxnSp>
        <p:nvCxnSpPr>
          <p:cNvPr id="21" name="Verbindingslijn: gebogen 20">
            <a:extLst>
              <a:ext uri="{FF2B5EF4-FFF2-40B4-BE49-F238E27FC236}">
                <a16:creationId xmlns:a16="http://schemas.microsoft.com/office/drawing/2014/main" id="{565B780E-F163-B320-170F-03E81054E3A0}"/>
              </a:ext>
            </a:extLst>
          </p:cNvPr>
          <p:cNvCxnSpPr>
            <a:cxnSpLocks/>
            <a:stCxn id="4" idx="2"/>
            <a:endCxn id="7" idx="0"/>
          </p:cNvCxnSpPr>
          <p:nvPr/>
        </p:nvCxnSpPr>
        <p:spPr>
          <a:xfrm rot="16200000" flipH="1">
            <a:off x="1839965" y="2998312"/>
            <a:ext cx="1546870" cy="2107328"/>
          </a:xfrm>
          <a:prstGeom prst="bentConnector3">
            <a:avLst>
              <a:gd name="adj1" fmla="val 5748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Verbindingslijn: gebogen 22">
            <a:extLst>
              <a:ext uri="{FF2B5EF4-FFF2-40B4-BE49-F238E27FC236}">
                <a16:creationId xmlns:a16="http://schemas.microsoft.com/office/drawing/2014/main" id="{AC5D3DFD-5438-256D-0E25-0A31B0DCF146}"/>
              </a:ext>
            </a:extLst>
          </p:cNvPr>
          <p:cNvCxnSpPr>
            <a:cxnSpLocks/>
            <a:stCxn id="4" idx="3"/>
            <a:endCxn id="13" idx="1"/>
          </p:cNvCxnSpPr>
          <p:nvPr/>
        </p:nvCxnSpPr>
        <p:spPr>
          <a:xfrm flipV="1">
            <a:off x="2906621" y="2661176"/>
            <a:ext cx="779483" cy="1157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hthoek: afgeronde hoeken 26">
            <a:extLst>
              <a:ext uri="{FF2B5EF4-FFF2-40B4-BE49-F238E27FC236}">
                <a16:creationId xmlns:a16="http://schemas.microsoft.com/office/drawing/2014/main" id="{20A6F341-08DE-058E-B3D5-DCBA21A494A2}"/>
              </a:ext>
            </a:extLst>
          </p:cNvPr>
          <p:cNvSpPr/>
          <p:nvPr/>
        </p:nvSpPr>
        <p:spPr>
          <a:xfrm>
            <a:off x="8208800" y="4832162"/>
            <a:ext cx="2379345" cy="121158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Wijs de gebieden in de plan-MER aan als REDIII versnellingsgebied</a:t>
            </a:r>
          </a:p>
        </p:txBody>
      </p:sp>
      <p:cxnSp>
        <p:nvCxnSpPr>
          <p:cNvPr id="37" name="Verbindingslijn: gebogen 36">
            <a:extLst>
              <a:ext uri="{FF2B5EF4-FFF2-40B4-BE49-F238E27FC236}">
                <a16:creationId xmlns:a16="http://schemas.microsoft.com/office/drawing/2014/main" id="{DD070DAF-844C-3EFD-F372-B90B82F5F5FA}"/>
              </a:ext>
            </a:extLst>
          </p:cNvPr>
          <p:cNvCxnSpPr>
            <a:cxnSpLocks/>
            <a:stCxn id="13" idx="3"/>
            <a:endCxn id="66" idx="1"/>
          </p:cNvCxnSpPr>
          <p:nvPr/>
        </p:nvCxnSpPr>
        <p:spPr>
          <a:xfrm flipV="1">
            <a:off x="6500042" y="2657364"/>
            <a:ext cx="583572" cy="381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kstvak 42">
            <a:extLst>
              <a:ext uri="{FF2B5EF4-FFF2-40B4-BE49-F238E27FC236}">
                <a16:creationId xmlns:a16="http://schemas.microsoft.com/office/drawing/2014/main" id="{5AE329CC-0E12-3E4E-F48F-025351DE3C17}"/>
              </a:ext>
            </a:extLst>
          </p:cNvPr>
          <p:cNvSpPr txBox="1"/>
          <p:nvPr/>
        </p:nvSpPr>
        <p:spPr>
          <a:xfrm>
            <a:off x="4432258" y="3660303"/>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Nee</a:t>
            </a:r>
          </a:p>
        </p:txBody>
      </p:sp>
      <p:cxnSp>
        <p:nvCxnSpPr>
          <p:cNvPr id="45" name="Verbindingslijn: gebogen 44">
            <a:extLst>
              <a:ext uri="{FF2B5EF4-FFF2-40B4-BE49-F238E27FC236}">
                <a16:creationId xmlns:a16="http://schemas.microsoft.com/office/drawing/2014/main" id="{472E2662-9572-2FC0-B5F6-94601F28D414}"/>
              </a:ext>
            </a:extLst>
          </p:cNvPr>
          <p:cNvCxnSpPr>
            <a:cxnSpLocks/>
            <a:stCxn id="13" idx="2"/>
            <a:endCxn id="7" idx="0"/>
          </p:cNvCxnSpPr>
          <p:nvPr/>
        </p:nvCxnSpPr>
        <p:spPr>
          <a:xfrm rot="5400000">
            <a:off x="3675991" y="3408329"/>
            <a:ext cx="1408156" cy="1426009"/>
          </a:xfrm>
          <a:prstGeom prst="bentConnector3">
            <a:avLst>
              <a:gd name="adj1" fmla="val 53288"/>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kstvak 62">
            <a:extLst>
              <a:ext uri="{FF2B5EF4-FFF2-40B4-BE49-F238E27FC236}">
                <a16:creationId xmlns:a16="http://schemas.microsoft.com/office/drawing/2014/main" id="{203DE5F2-592F-4C95-5C1F-C7C922839B1B}"/>
              </a:ext>
            </a:extLst>
          </p:cNvPr>
          <p:cNvSpPr txBox="1"/>
          <p:nvPr/>
        </p:nvSpPr>
        <p:spPr>
          <a:xfrm>
            <a:off x="3062700" y="2107339"/>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Ja</a:t>
            </a:r>
          </a:p>
        </p:txBody>
      </p:sp>
      <p:sp>
        <p:nvSpPr>
          <p:cNvPr id="64" name="Tekstvak 63">
            <a:extLst>
              <a:ext uri="{FF2B5EF4-FFF2-40B4-BE49-F238E27FC236}">
                <a16:creationId xmlns:a16="http://schemas.microsoft.com/office/drawing/2014/main" id="{B0425C49-5A7F-1761-0DE0-31C305C6A6B4}"/>
              </a:ext>
            </a:extLst>
          </p:cNvPr>
          <p:cNvSpPr txBox="1"/>
          <p:nvPr/>
        </p:nvSpPr>
        <p:spPr>
          <a:xfrm>
            <a:off x="6515565" y="2107339"/>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Ja</a:t>
            </a:r>
          </a:p>
        </p:txBody>
      </p:sp>
      <p:sp>
        <p:nvSpPr>
          <p:cNvPr id="66" name="Rechthoek: afgeronde hoeken 65">
            <a:extLst>
              <a:ext uri="{FF2B5EF4-FFF2-40B4-BE49-F238E27FC236}">
                <a16:creationId xmlns:a16="http://schemas.microsoft.com/office/drawing/2014/main" id="{04751AE2-9767-FEAF-918B-48B95437CD7A}"/>
              </a:ext>
            </a:extLst>
          </p:cNvPr>
          <p:cNvSpPr/>
          <p:nvPr/>
        </p:nvSpPr>
        <p:spPr>
          <a:xfrm>
            <a:off x="7083614" y="1789926"/>
            <a:ext cx="4608776" cy="17348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3a) Voldoet het gebied aan de REDIII eisen voor versnellingsgebieden? </a:t>
            </a:r>
          </a:p>
        </p:txBody>
      </p:sp>
      <p:sp>
        <p:nvSpPr>
          <p:cNvPr id="105" name="Tekstvak 104">
            <a:extLst>
              <a:ext uri="{FF2B5EF4-FFF2-40B4-BE49-F238E27FC236}">
                <a16:creationId xmlns:a16="http://schemas.microsoft.com/office/drawing/2014/main" id="{DFD97C6C-02B2-773A-4233-E135CB5AC32A}"/>
              </a:ext>
            </a:extLst>
          </p:cNvPr>
          <p:cNvSpPr txBox="1"/>
          <p:nvPr/>
        </p:nvSpPr>
        <p:spPr>
          <a:xfrm>
            <a:off x="894282" y="3674500"/>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Nee</a:t>
            </a:r>
          </a:p>
        </p:txBody>
      </p:sp>
      <p:sp>
        <p:nvSpPr>
          <p:cNvPr id="178" name="Tekstvak 177">
            <a:extLst>
              <a:ext uri="{FF2B5EF4-FFF2-40B4-BE49-F238E27FC236}">
                <a16:creationId xmlns:a16="http://schemas.microsoft.com/office/drawing/2014/main" id="{F6D8A79D-E0D9-002F-7AD5-6AAF09496207}"/>
              </a:ext>
            </a:extLst>
          </p:cNvPr>
          <p:cNvSpPr txBox="1"/>
          <p:nvPr/>
        </p:nvSpPr>
        <p:spPr>
          <a:xfrm>
            <a:off x="9485634" y="4160177"/>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Ja</a:t>
            </a:r>
          </a:p>
        </p:txBody>
      </p:sp>
      <p:sp>
        <p:nvSpPr>
          <p:cNvPr id="199" name="Tekstvak 198">
            <a:extLst>
              <a:ext uri="{FF2B5EF4-FFF2-40B4-BE49-F238E27FC236}">
                <a16:creationId xmlns:a16="http://schemas.microsoft.com/office/drawing/2014/main" id="{88458D71-95C5-812A-41B7-C889D4AA1948}"/>
              </a:ext>
            </a:extLst>
          </p:cNvPr>
          <p:cNvSpPr txBox="1"/>
          <p:nvPr/>
        </p:nvSpPr>
        <p:spPr>
          <a:xfrm>
            <a:off x="8393594" y="3681374"/>
            <a:ext cx="994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Nee</a:t>
            </a:r>
          </a:p>
        </p:txBody>
      </p:sp>
      <p:cxnSp>
        <p:nvCxnSpPr>
          <p:cNvPr id="24" name="Verbindingslijn: gebogen 23">
            <a:extLst>
              <a:ext uri="{FF2B5EF4-FFF2-40B4-BE49-F238E27FC236}">
                <a16:creationId xmlns:a16="http://schemas.microsoft.com/office/drawing/2014/main" id="{DED80EAB-8FCB-14A8-F217-09397C6C7D87}"/>
              </a:ext>
            </a:extLst>
          </p:cNvPr>
          <p:cNvCxnSpPr>
            <a:cxnSpLocks/>
            <a:stCxn id="66" idx="2"/>
            <a:endCxn id="27" idx="0"/>
          </p:cNvCxnSpPr>
          <p:nvPr/>
        </p:nvCxnSpPr>
        <p:spPr>
          <a:xfrm rot="16200000" flipH="1">
            <a:off x="8739557" y="4173246"/>
            <a:ext cx="1307360" cy="1047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Verbindingslijn: gebogen 27">
            <a:extLst>
              <a:ext uri="{FF2B5EF4-FFF2-40B4-BE49-F238E27FC236}">
                <a16:creationId xmlns:a16="http://schemas.microsoft.com/office/drawing/2014/main" id="{B2D9A583-B531-C5F3-C57E-9CA05F2C0EE5}"/>
              </a:ext>
            </a:extLst>
          </p:cNvPr>
          <p:cNvCxnSpPr>
            <a:cxnSpLocks/>
            <a:stCxn id="66" idx="2"/>
            <a:endCxn id="7" idx="0"/>
          </p:cNvCxnSpPr>
          <p:nvPr/>
        </p:nvCxnSpPr>
        <p:spPr>
          <a:xfrm rot="5400000">
            <a:off x="5877229" y="1314637"/>
            <a:ext cx="1300609" cy="572093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Rechthoek: afgeronde hoeken 76">
            <a:extLst>
              <a:ext uri="{FF2B5EF4-FFF2-40B4-BE49-F238E27FC236}">
                <a16:creationId xmlns:a16="http://schemas.microsoft.com/office/drawing/2014/main" id="{B0CB873E-5764-53A2-D952-D324386EF5F4}"/>
              </a:ext>
            </a:extLst>
          </p:cNvPr>
          <p:cNvSpPr/>
          <p:nvPr/>
        </p:nvSpPr>
        <p:spPr>
          <a:xfrm>
            <a:off x="620785" y="6497844"/>
            <a:ext cx="1174508" cy="356633"/>
          </a:xfrm>
          <a:prstGeom prst="round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Meerwaarde</a:t>
            </a: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hthoek: afgeronde hoeken 2">
            <a:extLst>
              <a:ext uri="{FF2B5EF4-FFF2-40B4-BE49-F238E27FC236}">
                <a16:creationId xmlns:a16="http://schemas.microsoft.com/office/drawing/2014/main" id="{F028D8A9-4CFF-B42E-A86E-D30AEFC30B2B}"/>
              </a:ext>
            </a:extLst>
          </p:cNvPr>
          <p:cNvSpPr/>
          <p:nvPr/>
        </p:nvSpPr>
        <p:spPr>
          <a:xfrm>
            <a:off x="1793954" y="6494952"/>
            <a:ext cx="1499664" cy="363688"/>
          </a:xfrm>
          <a:prstGeom prst="roundRec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Geen </a:t>
            </a:r>
            <a:r>
              <a:rPr lang="en-US" sz="1200" dirty="0" err="1">
                <a:solidFill>
                  <a:prstClr val="white"/>
                </a:solidFill>
                <a:latin typeface="Aptos" panose="02110004020202020204"/>
              </a:rPr>
              <a:t>meerwaarde</a:t>
            </a: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itel 1">
            <a:extLst>
              <a:ext uri="{FF2B5EF4-FFF2-40B4-BE49-F238E27FC236}">
                <a16:creationId xmlns:a16="http://schemas.microsoft.com/office/drawing/2014/main" id="{85E531F7-F1E8-E757-381B-E1E3D16D1C63}"/>
              </a:ext>
            </a:extLst>
          </p:cNvPr>
          <p:cNvSpPr txBox="1">
            <a:spLocks/>
          </p:cNvSpPr>
          <p:nvPr/>
        </p:nvSpPr>
        <p:spPr>
          <a:xfrm>
            <a:off x="358079" y="900214"/>
            <a:ext cx="11521280" cy="86409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0070C0"/>
                </a:solidFill>
                <a:latin typeface="Verdana" panose="020B0604030504040204" pitchFamily="34" charset="0"/>
                <a:ea typeface="Verdana" panose="020B0604030504040204" pitchFamily="34" charset="0"/>
              </a:rPr>
              <a:t>PlanFase: </a:t>
            </a:r>
            <a:r>
              <a:rPr lang="nl-NL" sz="4800" dirty="0">
                <a:solidFill>
                  <a:srgbClr val="0070C0"/>
                </a:solidFill>
                <a:latin typeface="Verdana" panose="020B0604030504040204" pitchFamily="34" charset="0"/>
                <a:ea typeface="Verdana" panose="020B0604030504040204" pitchFamily="34" charset="0"/>
              </a:rPr>
              <a:t>Wel of geen versnellingsgebied aanwijzen?</a:t>
            </a:r>
            <a:br>
              <a:rPr lang="nl-NL" dirty="0"/>
            </a:br>
            <a:endParaRPr lang="nl-NL" dirty="0"/>
          </a:p>
        </p:txBody>
      </p:sp>
    </p:spTree>
    <p:extLst>
      <p:ext uri="{BB962C8B-B14F-4D97-AF65-F5344CB8AC3E}">
        <p14:creationId xmlns:p14="http://schemas.microsoft.com/office/powerpoint/2010/main" val="363948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3140B-9E63-648F-21F3-D227F45EEA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F9EBAD-3DE9-E10A-9453-E02C5F2794B6}"/>
              </a:ext>
            </a:extLst>
          </p:cNvPr>
          <p:cNvSpPr>
            <a:spLocks noGrp="1"/>
          </p:cNvSpPr>
          <p:nvPr>
            <p:ph type="title"/>
          </p:nvPr>
        </p:nvSpPr>
        <p:spPr/>
        <p:txBody>
          <a:bodyPr>
            <a:normAutofit fontScale="90000"/>
          </a:bodyPr>
          <a:lstStyle/>
          <a:p>
            <a:r>
              <a:rPr lang="nl-NL" b="1" dirty="0"/>
              <a:t>Meer informatie</a:t>
            </a:r>
            <a:br>
              <a:rPr lang="nl-NL" dirty="0"/>
            </a:br>
            <a:endParaRPr lang="nl-NL" dirty="0"/>
          </a:p>
        </p:txBody>
      </p:sp>
      <p:sp>
        <p:nvSpPr>
          <p:cNvPr id="4" name="Tijdelijke aanduiding voor datum 3">
            <a:extLst>
              <a:ext uri="{FF2B5EF4-FFF2-40B4-BE49-F238E27FC236}">
                <a16:creationId xmlns:a16="http://schemas.microsoft.com/office/drawing/2014/main" id="{50D31E0D-8D7C-4374-8B4E-0C47A25C4280}"/>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C5041E09-A166-7E52-9A16-0A52C8E950D1}"/>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85F8D2C9-31B2-E0A9-172A-4599B2C6E703}"/>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16</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F8B9A19B-FAA0-4433-6FCB-38129E953D68}"/>
              </a:ext>
            </a:extLst>
          </p:cNvPr>
          <p:cNvSpPr>
            <a:spLocks noGrp="1"/>
          </p:cNvSpPr>
          <p:nvPr>
            <p:ph sz="quarter" idx="13"/>
          </p:nvPr>
        </p:nvSpPr>
        <p:spPr>
          <a:xfrm>
            <a:off x="456672" y="2406250"/>
            <a:ext cx="11520000" cy="4032250"/>
          </a:xfrm>
        </p:spPr>
        <p:txBody>
          <a:bodyPr/>
          <a:lstStyle/>
          <a:p>
            <a:r>
              <a:rPr lang="nl-NL" sz="1800" dirty="0"/>
              <a:t>Meer informatie of vragen:  ​</a:t>
            </a:r>
          </a:p>
          <a:p>
            <a:pPr lvl="1"/>
            <a:r>
              <a:rPr lang="nl-NL" sz="1800" dirty="0">
                <a:hlinkClick r:id="rId2"/>
              </a:rPr>
              <a:t>https://www.rvo.nl/onderwerpen/red-iii</a:t>
            </a:r>
            <a:r>
              <a:rPr lang="nl-NL" sz="1800" dirty="0"/>
              <a:t> </a:t>
            </a:r>
          </a:p>
        </p:txBody>
      </p:sp>
    </p:spTree>
    <p:extLst>
      <p:ext uri="{BB962C8B-B14F-4D97-AF65-F5344CB8AC3E}">
        <p14:creationId xmlns:p14="http://schemas.microsoft.com/office/powerpoint/2010/main" val="225368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910CF-065B-DCA0-8E5F-AA20AD6068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93E888-3F34-7B8F-9494-E8F0D5B7E03F}"/>
              </a:ext>
            </a:extLst>
          </p:cNvPr>
          <p:cNvSpPr>
            <a:spLocks noGrp="1"/>
          </p:cNvSpPr>
          <p:nvPr>
            <p:ph type="title"/>
          </p:nvPr>
        </p:nvSpPr>
        <p:spPr>
          <a:xfrm>
            <a:off x="0" y="3966107"/>
            <a:ext cx="12192000" cy="576000"/>
          </a:xfrm>
        </p:spPr>
        <p:txBody>
          <a:bodyPr/>
          <a:lstStyle/>
          <a:p>
            <a:r>
              <a:rPr lang="nl-NL" sz="4000" b="1" dirty="0">
                <a:solidFill>
                  <a:schemeClr val="bg1"/>
                </a:solidFill>
                <a:latin typeface="Verdana"/>
                <a:ea typeface="Verdana"/>
              </a:rPr>
              <a:t>Bijlagen</a:t>
            </a:r>
            <a:endParaRPr lang="nl-NL" b="1" dirty="0">
              <a:solidFill>
                <a:schemeClr val="bg1"/>
              </a:solidFill>
              <a:latin typeface="Verdana"/>
              <a:ea typeface="Verdana"/>
            </a:endParaRPr>
          </a:p>
        </p:txBody>
      </p:sp>
    </p:spTree>
    <p:extLst>
      <p:ext uri="{BB962C8B-B14F-4D97-AF65-F5344CB8AC3E}">
        <p14:creationId xmlns:p14="http://schemas.microsoft.com/office/powerpoint/2010/main" val="63162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AD89F9-881A-9F87-9D0F-F8668280D200}"/>
              </a:ext>
            </a:extLst>
          </p:cNvPr>
          <p:cNvSpPr>
            <a:spLocks noGrp="1"/>
          </p:cNvSpPr>
          <p:nvPr>
            <p:ph type="title"/>
          </p:nvPr>
        </p:nvSpPr>
        <p:spPr>
          <a:xfrm>
            <a:off x="838200" y="365125"/>
            <a:ext cx="10515600" cy="1325563"/>
          </a:xfrm>
        </p:spPr>
        <p:txBody>
          <a:bodyPr anchor="ctr">
            <a:normAutofit/>
          </a:bodyPr>
          <a:lstStyle/>
          <a:p>
            <a:r>
              <a:rPr lang="nl-NL" dirty="0"/>
              <a:t>Eisen voor aanwijzen versnellingsgebied</a:t>
            </a:r>
          </a:p>
        </p:txBody>
      </p:sp>
      <p:graphicFrame>
        <p:nvGraphicFramePr>
          <p:cNvPr id="7" name="Tijdelijke aanduiding voor inhoud 4">
            <a:extLst>
              <a:ext uri="{FF2B5EF4-FFF2-40B4-BE49-F238E27FC236}">
                <a16:creationId xmlns:a16="http://schemas.microsoft.com/office/drawing/2014/main" id="{C6C4985F-519D-C569-CF0F-B28407C738C1}"/>
              </a:ext>
            </a:extLst>
          </p:cNvPr>
          <p:cNvGraphicFramePr>
            <a:graphicFrameLocks noGrp="1"/>
          </p:cNvGraphicFramePr>
          <p:nvPr>
            <p:ph idx="1"/>
            <p:extLst>
              <p:ext uri="{D42A27DB-BD31-4B8C-83A1-F6EECF244321}">
                <p14:modId xmlns:p14="http://schemas.microsoft.com/office/powerpoint/2010/main" val="36016791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22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7CA88-DE87-C097-7CE6-DB30D5979D9E}"/>
              </a:ext>
            </a:extLst>
          </p:cNvPr>
          <p:cNvSpPr>
            <a:spLocks noGrp="1"/>
          </p:cNvSpPr>
          <p:nvPr>
            <p:ph type="title"/>
          </p:nvPr>
        </p:nvSpPr>
        <p:spPr>
          <a:xfrm>
            <a:off x="838200" y="365125"/>
            <a:ext cx="10515600" cy="1325563"/>
          </a:xfrm>
        </p:spPr>
        <p:txBody>
          <a:bodyPr anchor="ctr">
            <a:normAutofit/>
          </a:bodyPr>
          <a:lstStyle/>
          <a:p>
            <a:r>
              <a:rPr lang="nl-NL" dirty="0"/>
              <a:t>Definitie van hernieuwbare energie (en infra)</a:t>
            </a:r>
          </a:p>
        </p:txBody>
      </p:sp>
      <p:graphicFrame>
        <p:nvGraphicFramePr>
          <p:cNvPr id="5" name="Tijdelijke aanduiding voor inhoud 2">
            <a:extLst>
              <a:ext uri="{FF2B5EF4-FFF2-40B4-BE49-F238E27FC236}">
                <a16:creationId xmlns:a16="http://schemas.microsoft.com/office/drawing/2014/main" id="{251DE86C-A60F-A1A3-4A52-911B82A646DC}"/>
              </a:ext>
            </a:extLst>
          </p:cNvPr>
          <p:cNvGraphicFramePr>
            <a:graphicFrameLocks noGrp="1"/>
          </p:cNvGraphicFramePr>
          <p:nvPr>
            <p:ph idx="1"/>
            <p:extLst>
              <p:ext uri="{D42A27DB-BD31-4B8C-83A1-F6EECF244321}">
                <p14:modId xmlns:p14="http://schemas.microsoft.com/office/powerpoint/2010/main" val="18417361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72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FEDF1-7689-5A7C-5C94-8A2A4C7DF803}"/>
              </a:ext>
            </a:extLst>
          </p:cNvPr>
          <p:cNvSpPr>
            <a:spLocks noGrp="1"/>
          </p:cNvSpPr>
          <p:nvPr>
            <p:ph type="title"/>
          </p:nvPr>
        </p:nvSpPr>
        <p:spPr/>
        <p:txBody>
          <a:bodyPr>
            <a:normAutofit/>
          </a:bodyPr>
          <a:lstStyle/>
          <a:p>
            <a:r>
              <a:rPr lang="nl-NL" dirty="0"/>
              <a:t>Disclaimer</a:t>
            </a:r>
          </a:p>
        </p:txBody>
      </p:sp>
      <p:sp>
        <p:nvSpPr>
          <p:cNvPr id="4" name="Tijdelijke aanduiding voor datum 3">
            <a:extLst>
              <a:ext uri="{FF2B5EF4-FFF2-40B4-BE49-F238E27FC236}">
                <a16:creationId xmlns:a16="http://schemas.microsoft.com/office/drawing/2014/main" id="{A6743D8B-12E1-5A2A-2801-6E4A97F3CF21}"/>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78EF11A3-5E5F-0257-300E-8CB5A3C5192A}"/>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23CAD426-6CF2-0295-D8E1-F6291DD7A679}"/>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2</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A192A3E4-2605-6827-2235-05BF1356D23E}"/>
              </a:ext>
            </a:extLst>
          </p:cNvPr>
          <p:cNvSpPr>
            <a:spLocks noGrp="1"/>
          </p:cNvSpPr>
          <p:nvPr>
            <p:ph sz="quarter" idx="13"/>
          </p:nvPr>
        </p:nvSpPr>
        <p:spPr/>
        <p:txBody>
          <a:bodyPr/>
          <a:lstStyle/>
          <a:p>
            <a:r>
              <a:rPr lang="nl-NL" sz="1800" dirty="0"/>
              <a:t>De handleiding gaat over de introductie van REDIII-vergunningen (niet over de andere onderdelen van REDIII). Het is bedoeld als hulpmiddel om te bepalen of REDIII kan bijdragen aan het behalen van duurzaamheidsdoelen van overheden en initiatiefnemers van hernieuwbare-energieprojecten.</a:t>
            </a:r>
          </a:p>
          <a:p>
            <a:r>
              <a:rPr lang="nl-NL" sz="1800" dirty="0"/>
              <a:t>De presentatie is gemaakt voor beleidsmedewerkers, vergunningverleners en initiatiefnemers van hernieuwbare-energieprojecten.</a:t>
            </a:r>
          </a:p>
          <a:p>
            <a:r>
              <a:rPr lang="nl-NL" sz="1800" dirty="0">
                <a:solidFill>
                  <a:srgbClr val="FF0000"/>
                </a:solidFill>
              </a:rPr>
              <a:t>Let op: zie ook de notities voor extra uitleg en aanvullende naslag.</a:t>
            </a:r>
            <a:endParaRPr lang="nl-NL" dirty="0">
              <a:solidFill>
                <a:srgbClr val="FF0000"/>
              </a:solidFill>
            </a:endParaRPr>
          </a:p>
          <a:p>
            <a:endParaRPr lang="nl-NL" dirty="0"/>
          </a:p>
          <a:p>
            <a:endParaRPr lang="nl-NL" dirty="0"/>
          </a:p>
        </p:txBody>
      </p:sp>
    </p:spTree>
    <p:extLst>
      <p:ext uri="{BB962C8B-B14F-4D97-AF65-F5344CB8AC3E}">
        <p14:creationId xmlns:p14="http://schemas.microsoft.com/office/powerpoint/2010/main" val="403306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hthoek: afgeronde hoeken 94">
            <a:extLst>
              <a:ext uri="{FF2B5EF4-FFF2-40B4-BE49-F238E27FC236}">
                <a16:creationId xmlns:a16="http://schemas.microsoft.com/office/drawing/2014/main" id="{BABA158E-2A4E-0995-9988-32F41DCE33E5}"/>
              </a:ext>
            </a:extLst>
          </p:cNvPr>
          <p:cNvSpPr/>
          <p:nvPr/>
        </p:nvSpPr>
        <p:spPr>
          <a:xfrm>
            <a:off x="312516" y="1757316"/>
            <a:ext cx="11723273" cy="4637698"/>
          </a:xfrm>
          <a:prstGeom prst="roundRect">
            <a:avLst/>
          </a:prstGeom>
          <a:solidFill>
            <a:schemeClr val="tx2">
              <a:lumMod val="50000"/>
              <a:lumOff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Rechthoek: afgeronde hoeken 43">
            <a:extLst>
              <a:ext uri="{FF2B5EF4-FFF2-40B4-BE49-F238E27FC236}">
                <a16:creationId xmlns:a16="http://schemas.microsoft.com/office/drawing/2014/main" id="{90CCAA19-2E64-C81B-EC66-600D5E78E9B1}"/>
              </a:ext>
            </a:extLst>
          </p:cNvPr>
          <p:cNvSpPr/>
          <p:nvPr/>
        </p:nvSpPr>
        <p:spPr>
          <a:xfrm>
            <a:off x="891246" y="3754684"/>
            <a:ext cx="1275481" cy="25119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Aptos" panose="02110004020202020204"/>
                <a:ea typeface="+mn-ea"/>
                <a:cs typeface="+mn-cs"/>
              </a:rPr>
              <a:t>Uitkomst screening</a:t>
            </a:r>
          </a:p>
        </p:txBody>
      </p:sp>
      <p:sp>
        <p:nvSpPr>
          <p:cNvPr id="72" name="Rechthoek: afgeronde hoeken 71">
            <a:extLst>
              <a:ext uri="{FF2B5EF4-FFF2-40B4-BE49-F238E27FC236}">
                <a16:creationId xmlns:a16="http://schemas.microsoft.com/office/drawing/2014/main" id="{9A29FCE2-4EC7-A8DB-4ECC-DC4813C08BC4}"/>
              </a:ext>
            </a:extLst>
          </p:cNvPr>
          <p:cNvSpPr/>
          <p:nvPr/>
        </p:nvSpPr>
        <p:spPr>
          <a:xfrm>
            <a:off x="6969035" y="2156032"/>
            <a:ext cx="2464125" cy="1274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Overig </a:t>
            </a:r>
            <a:r>
              <a:rPr kumimoji="0" lang="nl-NL" sz="1800" b="0" i="0" u="none" strike="noStrike" kern="1200" cap="none" spc="0" normalizeH="0" baseline="0" noProof="0" err="1">
                <a:ln>
                  <a:noFill/>
                </a:ln>
                <a:solidFill>
                  <a:prstClr val="white"/>
                </a:solidFill>
                <a:effectLst/>
                <a:uLnTx/>
                <a:uFillTx/>
                <a:latin typeface="Aptos" panose="02110004020202020204"/>
                <a:ea typeface="+mn-ea"/>
                <a:cs typeface="+mn-cs"/>
              </a:rPr>
              <a:t>mer</a:t>
            </a: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-beoordelings-plichtig</a:t>
            </a:r>
          </a:p>
        </p:txBody>
      </p:sp>
      <p:sp>
        <p:nvSpPr>
          <p:cNvPr id="74" name="Rechthoek: afgeronde hoeken 73">
            <a:extLst>
              <a:ext uri="{FF2B5EF4-FFF2-40B4-BE49-F238E27FC236}">
                <a16:creationId xmlns:a16="http://schemas.microsoft.com/office/drawing/2014/main" id="{95F38412-1799-1C65-B08B-B235A0173CA9}"/>
              </a:ext>
            </a:extLst>
          </p:cNvPr>
          <p:cNvSpPr/>
          <p:nvPr/>
        </p:nvSpPr>
        <p:spPr>
          <a:xfrm>
            <a:off x="2265159" y="5165497"/>
            <a:ext cx="2067203" cy="11039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Extra milieueffecten bovenop plan-MER</a:t>
            </a:r>
          </a:p>
        </p:txBody>
      </p:sp>
      <p:sp>
        <p:nvSpPr>
          <p:cNvPr id="75" name="Rechthoek: afgeronde hoeken 74">
            <a:extLst>
              <a:ext uri="{FF2B5EF4-FFF2-40B4-BE49-F238E27FC236}">
                <a16:creationId xmlns:a16="http://schemas.microsoft.com/office/drawing/2014/main" id="{2DB70823-6E56-4E82-8083-0F9A0690F78E}"/>
              </a:ext>
            </a:extLst>
          </p:cNvPr>
          <p:cNvSpPr/>
          <p:nvPr/>
        </p:nvSpPr>
        <p:spPr>
          <a:xfrm>
            <a:off x="2338406" y="3754684"/>
            <a:ext cx="1920707" cy="11787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Geen milieueffecten bovenop plan-MER</a:t>
            </a:r>
          </a:p>
        </p:txBody>
      </p:sp>
      <p:sp>
        <p:nvSpPr>
          <p:cNvPr id="76" name="Rechthoek: afgeronde hoeken 75">
            <a:extLst>
              <a:ext uri="{FF2B5EF4-FFF2-40B4-BE49-F238E27FC236}">
                <a16:creationId xmlns:a16="http://schemas.microsoft.com/office/drawing/2014/main" id="{D6E207F4-50D3-D7CB-8DDF-D02C3EF51F30}"/>
              </a:ext>
            </a:extLst>
          </p:cNvPr>
          <p:cNvSpPr/>
          <p:nvPr/>
        </p:nvSpPr>
        <p:spPr>
          <a:xfrm>
            <a:off x="4711313" y="3754684"/>
            <a:ext cx="2045365" cy="1103916"/>
          </a:xfrm>
          <a:prstGeom prst="roundRect">
            <a:avLst>
              <a:gd name="adj" fmla="val 50000"/>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verleen na screening een vergunning </a:t>
            </a:r>
          </a:p>
        </p:txBody>
      </p:sp>
      <p:sp>
        <p:nvSpPr>
          <p:cNvPr id="77" name="Rechthoek: afgeronde hoeken 76">
            <a:extLst>
              <a:ext uri="{FF2B5EF4-FFF2-40B4-BE49-F238E27FC236}">
                <a16:creationId xmlns:a16="http://schemas.microsoft.com/office/drawing/2014/main" id="{AE04A2A0-8C1F-BFC0-A8CA-C57692863EF1}"/>
              </a:ext>
            </a:extLst>
          </p:cNvPr>
          <p:cNvSpPr/>
          <p:nvPr/>
        </p:nvSpPr>
        <p:spPr>
          <a:xfrm>
            <a:off x="4735585" y="5126245"/>
            <a:ext cx="2045365" cy="1140404"/>
          </a:xfrm>
          <a:prstGeom prst="round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Verleen na extra maatregelen, milieucompensatie of financiële compensatie een vergunning </a:t>
            </a:r>
          </a:p>
        </p:txBody>
      </p:sp>
      <p:sp>
        <p:nvSpPr>
          <p:cNvPr id="123" name="Rechthoek: afgeronde hoeken 122">
            <a:extLst>
              <a:ext uri="{FF2B5EF4-FFF2-40B4-BE49-F238E27FC236}">
                <a16:creationId xmlns:a16="http://schemas.microsoft.com/office/drawing/2014/main" id="{6B40F0EB-200B-0D68-AD68-8BE885AC7CBA}"/>
              </a:ext>
            </a:extLst>
          </p:cNvPr>
          <p:cNvSpPr/>
          <p:nvPr/>
        </p:nvSpPr>
        <p:spPr>
          <a:xfrm>
            <a:off x="9705416" y="3754683"/>
            <a:ext cx="2045364" cy="2511965"/>
          </a:xfrm>
          <a:prstGeom prst="roundRect">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white"/>
                </a:solidFill>
                <a:effectLst/>
                <a:uLnTx/>
                <a:uFillTx/>
                <a:latin typeface="Aptos" panose="02110004020202020204"/>
                <a:ea typeface="+mn-ea"/>
                <a:cs typeface="+mn-cs"/>
              </a:rPr>
              <a:t>Geen screening, maar project-</a:t>
            </a:r>
            <a:r>
              <a:rPr kumimoji="0" lang="nl-NL" sz="1600" b="0" i="0" u="none" strike="noStrike" kern="1200" cap="none" spc="0" normalizeH="0" baseline="0" noProof="0" err="1">
                <a:ln>
                  <a:noFill/>
                </a:ln>
                <a:solidFill>
                  <a:prstClr val="white"/>
                </a:solidFill>
                <a:effectLst/>
                <a:uLnTx/>
                <a:uFillTx/>
                <a:latin typeface="Aptos" panose="02110004020202020204"/>
                <a:ea typeface="+mn-ea"/>
                <a:cs typeface="+mn-cs"/>
              </a:rPr>
              <a:t>mer</a:t>
            </a:r>
            <a:r>
              <a:rPr kumimoji="0" lang="nl-NL" sz="1600" b="0" i="0" u="none" strike="noStrike" kern="1200" cap="none" spc="0" normalizeH="0" baseline="0" noProof="0">
                <a:ln>
                  <a:noFill/>
                </a:ln>
                <a:solidFill>
                  <a:prstClr val="white"/>
                </a:solidFill>
                <a:effectLst/>
                <a:uLnTx/>
                <a:uFillTx/>
                <a:latin typeface="Aptos" panose="02110004020202020204"/>
                <a:ea typeface="+mn-ea"/>
                <a:cs typeface="+mn-cs"/>
              </a:rPr>
              <a:t>, passende beoordeling en soorten-beschermings-toets</a:t>
            </a:r>
          </a:p>
        </p:txBody>
      </p:sp>
      <p:sp>
        <p:nvSpPr>
          <p:cNvPr id="124" name="Rechthoek: afgeronde hoeken 123">
            <a:extLst>
              <a:ext uri="{FF2B5EF4-FFF2-40B4-BE49-F238E27FC236}">
                <a16:creationId xmlns:a16="http://schemas.microsoft.com/office/drawing/2014/main" id="{6C92E9BD-10F5-A6E2-0C91-454FE68EF7C3}"/>
              </a:ext>
            </a:extLst>
          </p:cNvPr>
          <p:cNvSpPr/>
          <p:nvPr/>
        </p:nvSpPr>
        <p:spPr>
          <a:xfrm>
            <a:off x="4711313" y="2130765"/>
            <a:ext cx="2011819" cy="1274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Zon, wind of infra elektra</a:t>
            </a:r>
          </a:p>
        </p:txBody>
      </p:sp>
      <p:sp>
        <p:nvSpPr>
          <p:cNvPr id="2" name="Rechthoek: afgeronde hoeken 1">
            <a:extLst>
              <a:ext uri="{FF2B5EF4-FFF2-40B4-BE49-F238E27FC236}">
                <a16:creationId xmlns:a16="http://schemas.microsoft.com/office/drawing/2014/main" id="{3FACAD91-7689-51FA-FEF4-4059AFEA9E0B}"/>
              </a:ext>
            </a:extLst>
          </p:cNvPr>
          <p:cNvSpPr/>
          <p:nvPr/>
        </p:nvSpPr>
        <p:spPr>
          <a:xfrm>
            <a:off x="9705416" y="2156032"/>
            <a:ext cx="2066034" cy="1274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white"/>
                </a:solidFill>
                <a:effectLst/>
                <a:uLnTx/>
                <a:uFillTx/>
                <a:latin typeface="Aptos" panose="02110004020202020204"/>
                <a:ea typeface="+mn-ea"/>
                <a:cs typeface="+mn-cs"/>
              </a:rPr>
              <a:t>Mer</a:t>
            </a: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-plichtig m.u.v. </a:t>
            </a:r>
            <a:r>
              <a:rPr kumimoji="0" lang="nl-NL" sz="1800" b="0" i="0" u="none" strike="noStrike" kern="1200" cap="none" spc="0" normalizeH="0" baseline="0" noProof="0" dirty="0" err="1">
                <a:ln>
                  <a:noFill/>
                </a:ln>
                <a:solidFill>
                  <a:prstClr val="white"/>
                </a:solidFill>
                <a:effectLst/>
                <a:uLnTx/>
                <a:uFillTx/>
                <a:latin typeface="Aptos" panose="02110004020202020204"/>
                <a:ea typeface="+mn-ea"/>
                <a:cs typeface="+mn-cs"/>
              </a:rPr>
              <a:t>hoogspannings-leidingen</a:t>
            </a: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 en windturbines</a:t>
            </a:r>
          </a:p>
        </p:txBody>
      </p:sp>
      <p:sp>
        <p:nvSpPr>
          <p:cNvPr id="3" name="Rechthoek: afgeronde hoeken 2">
            <a:extLst>
              <a:ext uri="{FF2B5EF4-FFF2-40B4-BE49-F238E27FC236}">
                <a16:creationId xmlns:a16="http://schemas.microsoft.com/office/drawing/2014/main" id="{9F2D3BB5-CB55-3988-2331-FCB217A5422B}"/>
              </a:ext>
            </a:extLst>
          </p:cNvPr>
          <p:cNvSpPr/>
          <p:nvPr/>
        </p:nvSpPr>
        <p:spPr>
          <a:xfrm>
            <a:off x="6888468" y="3784410"/>
            <a:ext cx="2544692" cy="1103916"/>
          </a:xfrm>
          <a:prstGeom prst="roundRec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verleen na screening een vergunning</a:t>
            </a:r>
          </a:p>
        </p:txBody>
      </p:sp>
      <p:sp>
        <p:nvSpPr>
          <p:cNvPr id="6" name="Rechthoek: afgeronde hoeken 5">
            <a:extLst>
              <a:ext uri="{FF2B5EF4-FFF2-40B4-BE49-F238E27FC236}">
                <a16:creationId xmlns:a16="http://schemas.microsoft.com/office/drawing/2014/main" id="{F9DEF1AF-2591-2618-E425-B5C9023DCBB6}"/>
              </a:ext>
            </a:extLst>
          </p:cNvPr>
          <p:cNvSpPr/>
          <p:nvPr/>
        </p:nvSpPr>
        <p:spPr>
          <a:xfrm>
            <a:off x="6901220" y="5162733"/>
            <a:ext cx="2544692" cy="1103916"/>
          </a:xfrm>
          <a:prstGeom prst="round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Project-</a:t>
            </a:r>
            <a:r>
              <a:rPr kumimoji="0" lang="nl-NL" sz="1800" b="0" i="0" u="none" strike="noStrike" kern="1200" cap="none" spc="0" normalizeH="0" baseline="0" noProof="0" err="1">
                <a:ln>
                  <a:noFill/>
                </a:ln>
                <a:solidFill>
                  <a:prstClr val="white"/>
                </a:solidFill>
                <a:effectLst/>
                <a:uLnTx/>
                <a:uFillTx/>
                <a:latin typeface="Aptos" panose="02110004020202020204"/>
                <a:ea typeface="+mn-ea"/>
                <a:cs typeface="+mn-cs"/>
              </a:rPr>
              <a:t>mer</a:t>
            </a: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 passende beoordeling, </a:t>
            </a:r>
            <a:r>
              <a:rPr kumimoji="0" lang="nl-NL" sz="1800" b="0" i="0" u="none" strike="noStrike" kern="1200" cap="none" spc="0" normalizeH="0" baseline="0" noProof="0" err="1">
                <a:ln>
                  <a:noFill/>
                </a:ln>
                <a:solidFill>
                  <a:prstClr val="white"/>
                </a:solidFill>
                <a:effectLst/>
                <a:uLnTx/>
                <a:uFillTx/>
                <a:latin typeface="Aptos" panose="02110004020202020204"/>
                <a:ea typeface="+mn-ea"/>
                <a:cs typeface="+mn-cs"/>
              </a:rPr>
              <a:t>soortenbeschermings</a:t>
            </a:r>
            <a:r>
              <a:rPr kumimoji="0" lang="nl-NL" sz="1800" b="0" i="0" u="none" strike="noStrike" kern="1200" cap="none" spc="0" normalizeH="0" baseline="0" noProof="0">
                <a:ln>
                  <a:noFill/>
                </a:ln>
                <a:solidFill>
                  <a:prstClr val="white"/>
                </a:solidFill>
                <a:effectLst/>
                <a:uLnTx/>
                <a:uFillTx/>
                <a:latin typeface="Aptos" panose="02110004020202020204"/>
                <a:ea typeface="+mn-ea"/>
                <a:cs typeface="+mn-cs"/>
              </a:rPr>
              <a:t>-toets</a:t>
            </a:r>
          </a:p>
        </p:txBody>
      </p:sp>
      <p:sp>
        <p:nvSpPr>
          <p:cNvPr id="7" name="Gedachtewolkje: wolk 6">
            <a:extLst>
              <a:ext uri="{FF2B5EF4-FFF2-40B4-BE49-F238E27FC236}">
                <a16:creationId xmlns:a16="http://schemas.microsoft.com/office/drawing/2014/main" id="{1BAC0344-0559-BCD4-9BC1-753FCA2F03F1}"/>
              </a:ext>
            </a:extLst>
          </p:cNvPr>
          <p:cNvSpPr/>
          <p:nvPr/>
        </p:nvSpPr>
        <p:spPr>
          <a:xfrm>
            <a:off x="8507069" y="803958"/>
            <a:ext cx="3391382" cy="1103916"/>
          </a:xfrm>
          <a:prstGeom prst="cloudCallout">
            <a:avLst>
              <a:gd name="adj1" fmla="val -38093"/>
              <a:gd name="adj2" fmla="val 93998"/>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Aptos" panose="02110004020202020204"/>
                <a:ea typeface="+mn-ea"/>
                <a:cs typeface="+mn-cs"/>
              </a:rPr>
              <a:t>Geen meerwaarde in een versnellingsgebied voor deze projecten.</a:t>
            </a:r>
          </a:p>
        </p:txBody>
      </p:sp>
      <p:sp>
        <p:nvSpPr>
          <p:cNvPr id="9" name="Gedachtewolkje: wolk 8">
            <a:extLst>
              <a:ext uri="{FF2B5EF4-FFF2-40B4-BE49-F238E27FC236}">
                <a16:creationId xmlns:a16="http://schemas.microsoft.com/office/drawing/2014/main" id="{14E88064-01F8-2C63-3674-D032AE4C041A}"/>
              </a:ext>
            </a:extLst>
          </p:cNvPr>
          <p:cNvSpPr/>
          <p:nvPr/>
        </p:nvSpPr>
        <p:spPr>
          <a:xfrm>
            <a:off x="8507069" y="795673"/>
            <a:ext cx="3391382" cy="1098906"/>
          </a:xfrm>
          <a:prstGeom prst="cloudCallout">
            <a:avLst>
              <a:gd name="adj1" fmla="val 4569"/>
              <a:gd name="adj2" fmla="val 8978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Aptos" panose="02110004020202020204"/>
                <a:ea typeface="+mn-ea"/>
                <a:cs typeface="+mn-cs"/>
              </a:rPr>
              <a:t>Geen meerwaarde in een versnellingsgebied voor deze projecten.</a:t>
            </a:r>
          </a:p>
        </p:txBody>
      </p:sp>
      <p:sp>
        <p:nvSpPr>
          <p:cNvPr id="5" name="Rechthoek: afgeronde hoeken 76">
            <a:extLst>
              <a:ext uri="{FF2B5EF4-FFF2-40B4-BE49-F238E27FC236}">
                <a16:creationId xmlns:a16="http://schemas.microsoft.com/office/drawing/2014/main" id="{AB909685-D43A-F9C4-DC7F-E17645DA17FA}"/>
              </a:ext>
            </a:extLst>
          </p:cNvPr>
          <p:cNvSpPr/>
          <p:nvPr/>
        </p:nvSpPr>
        <p:spPr>
          <a:xfrm>
            <a:off x="620785" y="6497844"/>
            <a:ext cx="1174508" cy="356633"/>
          </a:xfrm>
          <a:prstGeom prst="round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Meerwaarde</a:t>
            </a: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hthoek: afgeronde hoeken 2">
            <a:extLst>
              <a:ext uri="{FF2B5EF4-FFF2-40B4-BE49-F238E27FC236}">
                <a16:creationId xmlns:a16="http://schemas.microsoft.com/office/drawing/2014/main" id="{CB487C54-A3C6-8D08-DB30-69534B79958A}"/>
              </a:ext>
            </a:extLst>
          </p:cNvPr>
          <p:cNvSpPr/>
          <p:nvPr/>
        </p:nvSpPr>
        <p:spPr>
          <a:xfrm>
            <a:off x="1793954" y="6494952"/>
            <a:ext cx="1499664" cy="363688"/>
          </a:xfrm>
          <a:prstGeom prst="roundRec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Geen voordeel</a:t>
            </a:r>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hthoek: afgeronde hoeken 5">
            <a:extLst>
              <a:ext uri="{FF2B5EF4-FFF2-40B4-BE49-F238E27FC236}">
                <a16:creationId xmlns:a16="http://schemas.microsoft.com/office/drawing/2014/main" id="{FF2FF049-6E7C-6E9A-73E5-450D9D7467FB}"/>
              </a:ext>
            </a:extLst>
          </p:cNvPr>
          <p:cNvSpPr/>
          <p:nvPr/>
        </p:nvSpPr>
        <p:spPr>
          <a:xfrm>
            <a:off x="3298048" y="6501675"/>
            <a:ext cx="1031578" cy="352802"/>
          </a:xfrm>
          <a:prstGeom prst="round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Aptos" panose="02110004020202020204"/>
                <a:ea typeface="+mn-ea"/>
                <a:cs typeface="+mn-cs"/>
              </a:rPr>
              <a:t>Nadeel</a:t>
            </a:r>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itel 1">
            <a:extLst>
              <a:ext uri="{FF2B5EF4-FFF2-40B4-BE49-F238E27FC236}">
                <a16:creationId xmlns:a16="http://schemas.microsoft.com/office/drawing/2014/main" id="{C9FAEAB8-4360-40CB-2936-0E1C68694CA2}"/>
              </a:ext>
            </a:extLst>
          </p:cNvPr>
          <p:cNvSpPr txBox="1">
            <a:spLocks/>
          </p:cNvSpPr>
          <p:nvPr/>
        </p:nvSpPr>
        <p:spPr>
          <a:xfrm>
            <a:off x="358079" y="900214"/>
            <a:ext cx="8300146" cy="86409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b="1" dirty="0">
                <a:solidFill>
                  <a:srgbClr val="0070C0"/>
                </a:solidFill>
                <a:latin typeface="Verdana" panose="020B0604030504040204" pitchFamily="34" charset="0"/>
                <a:ea typeface="Verdana" panose="020B0604030504040204" pitchFamily="34" charset="0"/>
              </a:rPr>
              <a:t>ProjectFase : Wel of niet gebruik maken van </a:t>
            </a:r>
            <a:r>
              <a:rPr lang="nl-NL" sz="4800" b="1" dirty="0" err="1">
                <a:solidFill>
                  <a:srgbClr val="0070C0"/>
                </a:solidFill>
                <a:latin typeface="Verdana" panose="020B0604030504040204" pitchFamily="34" charset="0"/>
                <a:ea typeface="Verdana" panose="020B0604030504040204" pitchFamily="34" charset="0"/>
              </a:rPr>
              <a:t>versnellingsgebiedmogelijkheden</a:t>
            </a:r>
            <a:endParaRPr lang="nl-NL" dirty="0"/>
          </a:p>
        </p:txBody>
      </p:sp>
    </p:spTree>
    <p:extLst>
      <p:ext uri="{BB962C8B-B14F-4D97-AF65-F5344CB8AC3E}">
        <p14:creationId xmlns:p14="http://schemas.microsoft.com/office/powerpoint/2010/main" val="114585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F8AE4-01D5-3E6C-D92C-C1A53CF6A4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A09433-3723-081C-A678-7014A6D2BB9D}"/>
              </a:ext>
            </a:extLst>
          </p:cNvPr>
          <p:cNvSpPr>
            <a:spLocks noGrp="1"/>
          </p:cNvSpPr>
          <p:nvPr>
            <p:ph type="title"/>
          </p:nvPr>
        </p:nvSpPr>
        <p:spPr/>
        <p:txBody>
          <a:bodyPr>
            <a:normAutofit/>
          </a:bodyPr>
          <a:lstStyle/>
          <a:p>
            <a:r>
              <a:rPr lang="nl-NL" dirty="0"/>
              <a:t>Achtergrond REDIII</a:t>
            </a:r>
          </a:p>
        </p:txBody>
      </p:sp>
      <p:sp>
        <p:nvSpPr>
          <p:cNvPr id="4" name="Tijdelijke aanduiding voor datum 3">
            <a:extLst>
              <a:ext uri="{FF2B5EF4-FFF2-40B4-BE49-F238E27FC236}">
                <a16:creationId xmlns:a16="http://schemas.microsoft.com/office/drawing/2014/main" id="{D1964924-FBF9-1B57-A85F-9D4D947D3128}"/>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C1CEE392-D406-36E4-EB21-5FBE064A814B}"/>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A25BB500-9D70-DC5A-5BCF-A8B1CDE9B56B}"/>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3</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279D90A9-39E6-0954-70EE-64B8E5B99B7F}"/>
              </a:ext>
            </a:extLst>
          </p:cNvPr>
          <p:cNvSpPr>
            <a:spLocks noGrp="1"/>
          </p:cNvSpPr>
          <p:nvPr>
            <p:ph sz="quarter" idx="13"/>
          </p:nvPr>
        </p:nvSpPr>
        <p:spPr/>
        <p:txBody>
          <a:bodyPr/>
          <a:lstStyle/>
          <a:p>
            <a:r>
              <a:rPr lang="nl-NL" sz="1800" b="1" dirty="0"/>
              <a:t>Doel:</a:t>
            </a:r>
          </a:p>
          <a:p>
            <a:pPr lvl="1"/>
            <a:r>
              <a:rPr lang="nl-NL" sz="1800" dirty="0"/>
              <a:t>Met verschillende maatregelen willen we het aandeel hernieuwbare energie vergroten.</a:t>
            </a:r>
          </a:p>
          <a:p>
            <a:endParaRPr lang="nl-NL" sz="1800" dirty="0"/>
          </a:p>
          <a:p>
            <a:r>
              <a:rPr lang="nl-NL" sz="1800" b="1" dirty="0"/>
              <a:t>Deze handleiding:</a:t>
            </a:r>
          </a:p>
          <a:p>
            <a:pPr lvl="1"/>
            <a:r>
              <a:rPr lang="nl-NL" sz="1800" dirty="0"/>
              <a:t>Gaat over het onderdeel vergunningverlening binnen REDIII.</a:t>
            </a:r>
          </a:p>
          <a:p>
            <a:endParaRPr lang="nl-NL" dirty="0"/>
          </a:p>
        </p:txBody>
      </p:sp>
    </p:spTree>
    <p:extLst>
      <p:ext uri="{BB962C8B-B14F-4D97-AF65-F5344CB8AC3E}">
        <p14:creationId xmlns:p14="http://schemas.microsoft.com/office/powerpoint/2010/main" val="2914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F9BE1-D89B-0B10-2F98-F7987D08E7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39A1F2-7145-6B12-0035-4F4E9358DDB1}"/>
              </a:ext>
            </a:extLst>
          </p:cNvPr>
          <p:cNvSpPr>
            <a:spLocks noGrp="1"/>
          </p:cNvSpPr>
          <p:nvPr>
            <p:ph type="title"/>
          </p:nvPr>
        </p:nvSpPr>
        <p:spPr/>
        <p:txBody>
          <a:bodyPr>
            <a:normAutofit/>
          </a:bodyPr>
          <a:lstStyle/>
          <a:p>
            <a:r>
              <a:rPr lang="nl-NL" dirty="0"/>
              <a:t>REDIII vergunningverlening</a:t>
            </a:r>
          </a:p>
        </p:txBody>
      </p:sp>
      <p:sp>
        <p:nvSpPr>
          <p:cNvPr id="4" name="Tijdelijke aanduiding voor datum 3">
            <a:extLst>
              <a:ext uri="{FF2B5EF4-FFF2-40B4-BE49-F238E27FC236}">
                <a16:creationId xmlns:a16="http://schemas.microsoft.com/office/drawing/2014/main" id="{1A2FA35A-B643-CA4E-D0D3-C9D5CFBEB628}"/>
              </a:ext>
            </a:extLst>
          </p:cNvPr>
          <p:cNvSpPr>
            <a:spLocks noGrp="1"/>
          </p:cNvSpPr>
          <p:nvPr>
            <p:ph type="dt" sz="half" idx="2"/>
          </p:nvPr>
        </p:nvSpPr>
        <p:spPr/>
        <p:txBody>
          <a:bodyPr/>
          <a:lstStyle/>
          <a:p>
            <a:pPr defTabSz="685800"/>
            <a:endParaRPr lang="nl-NL">
              <a:solidFill>
                <a:prstClr val="black">
                  <a:tint val="75000"/>
                </a:prstClr>
              </a:solidFill>
              <a:latin typeface="Calibri" panose="020F0502020204030204"/>
              <a:cs typeface="Arial"/>
            </a:endParaRPr>
          </a:p>
        </p:txBody>
      </p:sp>
      <p:sp>
        <p:nvSpPr>
          <p:cNvPr id="5" name="Tijdelijke aanduiding voor voettekst 4">
            <a:extLst>
              <a:ext uri="{FF2B5EF4-FFF2-40B4-BE49-F238E27FC236}">
                <a16:creationId xmlns:a16="http://schemas.microsoft.com/office/drawing/2014/main" id="{726C3189-8D05-6142-702A-E3B093D1A728}"/>
              </a:ext>
            </a:extLst>
          </p:cNvPr>
          <p:cNvSpPr>
            <a:spLocks noGrp="1"/>
          </p:cNvSpPr>
          <p:nvPr>
            <p:ph type="ftr" sz="quarter" idx="3"/>
          </p:nvPr>
        </p:nvSpPr>
        <p:spPr/>
        <p:txBody>
          <a:bodyPr/>
          <a:lstStyle/>
          <a:p>
            <a:pPr defTabSz="685800"/>
            <a:endParaRPr lang="nl-NL">
              <a:solidFill>
                <a:prstClr val="black">
                  <a:tint val="75000"/>
                </a:prstClr>
              </a:solidFill>
              <a:latin typeface="Calibri" panose="020F0502020204030204"/>
              <a:cs typeface="Arial"/>
            </a:endParaRPr>
          </a:p>
        </p:txBody>
      </p:sp>
      <p:sp>
        <p:nvSpPr>
          <p:cNvPr id="6" name="Tijdelijke aanduiding voor dianummer 5">
            <a:extLst>
              <a:ext uri="{FF2B5EF4-FFF2-40B4-BE49-F238E27FC236}">
                <a16:creationId xmlns:a16="http://schemas.microsoft.com/office/drawing/2014/main" id="{75BFE915-4FF7-6D99-86ED-9DE33CAD5A2A}"/>
              </a:ext>
            </a:extLst>
          </p:cNvPr>
          <p:cNvSpPr>
            <a:spLocks noGrp="1"/>
          </p:cNvSpPr>
          <p:nvPr>
            <p:ph type="sldNum" sz="quarter" idx="4"/>
          </p:nvPr>
        </p:nvSpPr>
        <p:spPr/>
        <p:txBody>
          <a:bodyPr/>
          <a:lstStyle/>
          <a:p>
            <a:pPr defTabSz="685800"/>
            <a:fld id="{10A0A6AF-03C5-477E-939A-E28F7E7F05EA}" type="slidenum">
              <a:rPr lang="nl-NL">
                <a:solidFill>
                  <a:prstClr val="black">
                    <a:tint val="75000"/>
                  </a:prstClr>
                </a:solidFill>
                <a:latin typeface="Calibri" panose="020F0502020204030204"/>
                <a:cs typeface="Arial"/>
              </a:rPr>
              <a:pPr defTabSz="685800"/>
              <a:t>4</a:t>
            </a:fld>
            <a:endParaRPr lang="nl-NL">
              <a:solidFill>
                <a:prstClr val="black">
                  <a:tint val="75000"/>
                </a:prstClr>
              </a:solidFill>
              <a:latin typeface="Calibri" panose="020F0502020204030204"/>
              <a:cs typeface="Arial"/>
            </a:endParaRPr>
          </a:p>
        </p:txBody>
      </p:sp>
      <p:sp>
        <p:nvSpPr>
          <p:cNvPr id="3" name="Tijdelijke aanduiding voor inhoud 2">
            <a:extLst>
              <a:ext uri="{FF2B5EF4-FFF2-40B4-BE49-F238E27FC236}">
                <a16:creationId xmlns:a16="http://schemas.microsoft.com/office/drawing/2014/main" id="{7CCDC6FF-2FD7-2224-6E46-86D1BEBB0D8D}"/>
              </a:ext>
            </a:extLst>
          </p:cNvPr>
          <p:cNvSpPr>
            <a:spLocks noGrp="1"/>
          </p:cNvSpPr>
          <p:nvPr>
            <p:ph sz="quarter" idx="13"/>
          </p:nvPr>
        </p:nvSpPr>
        <p:spPr/>
        <p:txBody>
          <a:bodyPr/>
          <a:lstStyle/>
          <a:p>
            <a:r>
              <a:rPr lang="nl-NL" sz="1800" dirty="0"/>
              <a:t>Versnellen van de energietransitie door snellere en gestroomlijnde vergunningsverlening</a:t>
            </a:r>
          </a:p>
          <a:p>
            <a:r>
              <a:rPr lang="nl-NL" sz="1800" dirty="0"/>
              <a:t>Wijzigingen in regelgeving rondom vergunningen voor hernieuwbare-energieprojecten en bijbehorende energie-infrastructuur.</a:t>
            </a:r>
            <a:endParaRPr lang="nl-NL" dirty="0"/>
          </a:p>
        </p:txBody>
      </p:sp>
    </p:spTree>
    <p:extLst>
      <p:ext uri="{BB962C8B-B14F-4D97-AF65-F5344CB8AC3E}">
        <p14:creationId xmlns:p14="http://schemas.microsoft.com/office/powerpoint/2010/main" val="56658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EF46F-E8A2-BD98-C784-DAF97EC4F2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4FC90C-EFC5-4B35-0388-6BA12B6BE4DB}"/>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kern="1200">
                <a:latin typeface="+mj-lt"/>
                <a:ea typeface="+mj-ea"/>
                <a:cs typeface="+mj-cs"/>
              </a:rPr>
              <a:t>Introductie in versnellingsgebieden</a:t>
            </a:r>
          </a:p>
        </p:txBody>
      </p:sp>
      <p:pic>
        <p:nvPicPr>
          <p:cNvPr id="18" name="Afbeelding 17">
            <a:extLst>
              <a:ext uri="{FF2B5EF4-FFF2-40B4-BE49-F238E27FC236}">
                <a16:creationId xmlns:a16="http://schemas.microsoft.com/office/drawing/2014/main" id="{E217FCFD-FA97-F400-C010-A0D5FA52C1F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28084" y="2145175"/>
            <a:ext cx="5640000" cy="4032250"/>
          </a:xfrm>
          <a:prstGeom prst="rect">
            <a:avLst/>
          </a:prstGeom>
          <a:noFill/>
        </p:spPr>
      </p:pic>
      <p:sp>
        <p:nvSpPr>
          <p:cNvPr id="17" name="Tekstvak 16">
            <a:extLst>
              <a:ext uri="{FF2B5EF4-FFF2-40B4-BE49-F238E27FC236}">
                <a16:creationId xmlns:a16="http://schemas.microsoft.com/office/drawing/2014/main" id="{3A6FD7FB-163F-965E-A7DB-56F02037411D}"/>
              </a:ext>
            </a:extLst>
          </p:cNvPr>
          <p:cNvSpPr txBox="1"/>
          <p:nvPr/>
        </p:nvSpPr>
        <p:spPr>
          <a:xfrm>
            <a:off x="6216640" y="2132854"/>
            <a:ext cx="5640000" cy="4032250"/>
          </a:xfrm>
          <a:prstGeom prst="rect">
            <a:avLst/>
          </a:prstGeom>
        </p:spPr>
        <p:txBody>
          <a:bodyPr>
            <a:normAutofit lnSpcReduction="10000"/>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Bevoegd gezag kan een versnellingsgebied aanwijzen. </a:t>
            </a: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Verschil voor hernieuwbare-energieprojecten? </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a:ln>
                  <a:noFill/>
                </a:ln>
                <a:effectLst/>
                <a:uLnTx/>
                <a:uFillTx/>
              </a:rPr>
              <a:t>Aanwezigheid van een gedetailleerde plan-MER</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a:ln>
                  <a:noFill/>
                </a:ln>
                <a:effectLst/>
                <a:uLnTx/>
                <a:uFillTx/>
              </a:rPr>
              <a:t>Slechts screening op extra gevolgen, </a:t>
            </a:r>
            <a:r>
              <a:rPr kumimoji="0" lang="nl-NL" b="0" i="0" u="none" strike="noStrike" cap="none" spc="0" normalizeH="0" baseline="0" noProof="0" dirty="0" err="1">
                <a:ln>
                  <a:noFill/>
                </a:ln>
                <a:effectLst/>
                <a:uLnTx/>
                <a:uFillTx/>
              </a:rPr>
              <a:t>ipv</a:t>
            </a:r>
            <a:r>
              <a:rPr kumimoji="0" lang="nl-NL" b="0" i="0" u="none" strike="noStrike" cap="none" spc="0" normalizeH="0" baseline="0" noProof="0" dirty="0">
                <a:ln>
                  <a:noFill/>
                </a:ln>
                <a:effectLst/>
                <a:uLnTx/>
                <a:uFillTx/>
              </a:rPr>
              <a:t> </a:t>
            </a:r>
            <a:r>
              <a:rPr kumimoji="0" lang="nl-NL" b="0" i="0" u="none" strike="noStrike" cap="none" spc="0" normalizeH="0" baseline="0" noProof="0" dirty="0" err="1">
                <a:ln>
                  <a:noFill/>
                </a:ln>
                <a:effectLst/>
                <a:uLnTx/>
                <a:uFillTx/>
              </a:rPr>
              <a:t>projectmerbeoordeling</a:t>
            </a:r>
            <a:endParaRPr kumimoji="0" lang="nl-NL" b="0" i="0" u="none" strike="noStrike" cap="none" spc="0" normalizeH="0" baseline="0" noProof="0" dirty="0">
              <a:ln>
                <a:noFill/>
              </a:ln>
              <a:effectLst/>
              <a:uLnTx/>
              <a:uFillTx/>
            </a:endParaRPr>
          </a:p>
          <a:p>
            <a:pPr marL="360000" marR="0" lvl="1" indent="-360000" fontAlgn="auto">
              <a:lnSpc>
                <a:spcPct val="90000"/>
              </a:lnSpc>
              <a:spcBef>
                <a:spcPts val="1000"/>
              </a:spcBef>
              <a:spcAft>
                <a:spcPts val="0"/>
              </a:spcAft>
              <a:buClrTx/>
              <a:buSzTx/>
              <a:buFont typeface="Arial" panose="020B0604020202020204" pitchFamily="34" charset="0"/>
              <a:buChar char="•"/>
              <a:tabLst/>
              <a:defRPr/>
            </a:pPr>
            <a:endParaRPr kumimoji="0" lang="nl-NL" b="0" i="0" u="none" strike="noStrike" cap="none" spc="0" normalizeH="0" baseline="0" noProof="0" dirty="0">
              <a:ln>
                <a:noFill/>
              </a:ln>
              <a:effectLst/>
              <a:uLnTx/>
              <a:uFillTx/>
            </a:endParaRP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Geen verschil:</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a:ln>
                  <a:noFill/>
                </a:ln>
                <a:effectLst/>
                <a:uLnTx/>
                <a:uFillTx/>
              </a:rPr>
              <a:t>Vergunningstermijnen</a:t>
            </a:r>
          </a:p>
          <a:p>
            <a:pPr marL="817200" lvl="2" indent="-360000">
              <a:lnSpc>
                <a:spcPct val="90000"/>
              </a:lnSpc>
              <a:spcBef>
                <a:spcPts val="1000"/>
              </a:spcBef>
              <a:buFont typeface="Arial" panose="020B0604020202020204" pitchFamily="34" charset="0"/>
              <a:buChar char="•"/>
              <a:defRPr/>
            </a:pPr>
            <a:r>
              <a:rPr kumimoji="0" lang="nl-NL" b="0" i="0" u="none" strike="noStrike" cap="none" spc="0" normalizeH="0" baseline="0" noProof="0" dirty="0" err="1">
                <a:ln>
                  <a:noFill/>
                </a:ln>
                <a:effectLst/>
                <a:uLnTx/>
                <a:uFillTx/>
              </a:rPr>
              <a:t>ProjectMER</a:t>
            </a:r>
            <a:r>
              <a:rPr kumimoji="0" lang="nl-NL" b="0" i="0" u="none" strike="noStrike" cap="none" spc="0" normalizeH="0" baseline="0" noProof="0" dirty="0">
                <a:ln>
                  <a:noFill/>
                </a:ln>
                <a:effectLst/>
                <a:uLnTx/>
                <a:uFillTx/>
              </a:rPr>
              <a:t>-plicht, </a:t>
            </a:r>
            <a:r>
              <a:rPr kumimoji="0" lang="nl-NL" b="0" i="0" u="none" strike="noStrike" cap="none" spc="0" normalizeH="0" baseline="0" noProof="0" dirty="0" err="1">
                <a:ln>
                  <a:noFill/>
                </a:ln>
                <a:effectLst/>
                <a:uLnTx/>
                <a:uFillTx/>
              </a:rPr>
              <a:t>muv</a:t>
            </a:r>
            <a:r>
              <a:rPr kumimoji="0" lang="nl-NL" b="0" i="0" u="none" strike="noStrike" cap="none" spc="0" normalizeH="0" baseline="0" noProof="0" dirty="0">
                <a:ln>
                  <a:noFill/>
                </a:ln>
                <a:effectLst/>
                <a:uLnTx/>
                <a:uFillTx/>
              </a:rPr>
              <a:t> wind/zon/infrastructuur</a:t>
            </a:r>
          </a:p>
        </p:txBody>
      </p:sp>
      <p:sp>
        <p:nvSpPr>
          <p:cNvPr id="6" name="Tijdelijke aanduiding voor dianummer 5" hidden="1">
            <a:extLst>
              <a:ext uri="{FF2B5EF4-FFF2-40B4-BE49-F238E27FC236}">
                <a16:creationId xmlns:a16="http://schemas.microsoft.com/office/drawing/2014/main" id="{F5463583-5DF7-489A-81EA-A4EFD4EFDFB2}"/>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5</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28949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3B8F-947B-88CE-C43F-D6E2088E44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208F5B-4EA9-4DAC-333A-CF88D1599633}"/>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sz="2700" kern="1200">
                <a:latin typeface="+mj-lt"/>
                <a:ea typeface="+mj-ea"/>
                <a:cs typeface="+mj-cs"/>
              </a:rPr>
              <a:t>REDIII: de spakenspanner in de gereedschapskist van de vergunningverlener</a:t>
            </a:r>
          </a:p>
        </p:txBody>
      </p:sp>
      <p:pic>
        <p:nvPicPr>
          <p:cNvPr id="7" name="Afbeelding 6" descr="Afbeelding met fiets, buitenshuis, grond, persoon&#10;&#10;Door AI gegenereerde inhoud is mogelijk onjuist.">
            <a:extLst>
              <a:ext uri="{FF2B5EF4-FFF2-40B4-BE49-F238E27FC236}">
                <a16:creationId xmlns:a16="http://schemas.microsoft.com/office/drawing/2014/main" id="{8E10921C-D2A2-514C-0F5D-8DE765D62216}"/>
              </a:ext>
            </a:extLst>
          </p:cNvPr>
          <p:cNvPicPr>
            <a:picLocks noChangeAspect="1"/>
          </p:cNvPicPr>
          <p:nvPr/>
        </p:nvPicPr>
        <p:blipFill>
          <a:blip r:embed="rId3">
            <a:extLst>
              <a:ext uri="{28A0092B-C50C-407E-A947-70E740481C1C}">
                <a14:useLocalDpi xmlns:a14="http://schemas.microsoft.com/office/drawing/2010/main" val="0"/>
              </a:ext>
            </a:extLst>
          </a:blip>
          <a:srcRect t="29893" r="1" b="29892"/>
          <a:stretch>
            <a:fillRect/>
          </a:stretch>
        </p:blipFill>
        <p:spPr>
          <a:xfrm>
            <a:off x="328084" y="2145175"/>
            <a:ext cx="5640000" cy="4032250"/>
          </a:xfrm>
          <a:prstGeom prst="rect">
            <a:avLst/>
          </a:prstGeom>
          <a:noFill/>
        </p:spPr>
      </p:pic>
      <p:sp>
        <p:nvSpPr>
          <p:cNvPr id="4" name="Tekstvak 3">
            <a:extLst>
              <a:ext uri="{FF2B5EF4-FFF2-40B4-BE49-F238E27FC236}">
                <a16:creationId xmlns:a16="http://schemas.microsoft.com/office/drawing/2014/main" id="{875F48D0-AF56-EB45-B718-5888824D0E44}"/>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sz="2200" b="0" i="0" u="none" strike="noStrike" cap="none" spc="0" normalizeH="0" baseline="0" noProof="0">
                <a:ln>
                  <a:noFill/>
                </a:ln>
                <a:effectLst/>
                <a:uLnTx/>
                <a:uFillTx/>
              </a:rPr>
              <a:t>Stuk gereedschap dat in zeer beperkt aantal gevallen van meerwaarde kan zijn.</a:t>
            </a: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sz="2200" b="0" i="0" u="none" strike="noStrike" cap="none" spc="0" normalizeH="0" baseline="0" noProof="0">
                <a:ln>
                  <a:noFill/>
                </a:ln>
                <a:effectLst/>
                <a:uLnTx/>
                <a:uFillTx/>
              </a:rPr>
              <a:t>In sommige gevallen kan REDIII het verschil maken tussen wel of geen vergunning.</a:t>
            </a: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sz="2200" b="0" i="0" u="none" strike="noStrike" cap="none" spc="0" normalizeH="0" baseline="0" noProof="0">
                <a:ln>
                  <a:noFill/>
                </a:ln>
                <a:effectLst/>
                <a:uLnTx/>
                <a:uFillTx/>
              </a:rPr>
              <a:t>De vergunningprocedures zelf versnellen niet. Nederland heeft zelf al heldere en korte processen van vergunningverlening opgenomen in wet- en regelgeving.</a:t>
            </a:r>
          </a:p>
          <a:p>
            <a:pPr marL="360000" marR="0" lvl="0" indent="-360000" fontAlgn="auto">
              <a:lnSpc>
                <a:spcPct val="90000"/>
              </a:lnSpc>
              <a:spcBef>
                <a:spcPts val="1000"/>
              </a:spcBef>
              <a:spcAft>
                <a:spcPts val="0"/>
              </a:spcAft>
              <a:buClrTx/>
              <a:buSzTx/>
              <a:buFont typeface="Arial" panose="020B0604020202020204" pitchFamily="34" charset="0"/>
              <a:buChar char="•"/>
              <a:tabLst/>
              <a:defRPr/>
            </a:pPr>
            <a:endParaRPr kumimoji="0" lang="nl-NL" sz="2200" b="0" i="0" u="none" strike="noStrike" cap="none" spc="0" normalizeH="0" baseline="0" noProof="0">
              <a:ln>
                <a:noFill/>
              </a:ln>
              <a:effectLst/>
              <a:uLnTx/>
              <a:uFillTx/>
            </a:endParaRPr>
          </a:p>
        </p:txBody>
      </p:sp>
      <p:sp>
        <p:nvSpPr>
          <p:cNvPr id="6" name="Tijdelijke aanduiding voor dianummer 5" hidden="1">
            <a:extLst>
              <a:ext uri="{FF2B5EF4-FFF2-40B4-BE49-F238E27FC236}">
                <a16:creationId xmlns:a16="http://schemas.microsoft.com/office/drawing/2014/main" id="{811CE8AE-E799-3E78-6344-4EAD3C248260}"/>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6</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403855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99C7F-947D-97CC-BD05-5F9DBB1B5A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532499-8DB6-7FE9-E390-933854ABA8D1}"/>
              </a:ext>
            </a:extLst>
          </p:cNvPr>
          <p:cNvSpPr>
            <a:spLocks noGrp="1"/>
          </p:cNvSpPr>
          <p:nvPr>
            <p:ph type="title"/>
          </p:nvPr>
        </p:nvSpPr>
        <p:spPr>
          <a:xfrm>
            <a:off x="335360" y="1268760"/>
            <a:ext cx="11521280" cy="864094"/>
          </a:xfrm>
        </p:spPr>
        <p:txBody>
          <a:bodyPr wrap="square" anchor="t">
            <a:normAutofit/>
          </a:bodyPr>
          <a:lstStyle/>
          <a:p>
            <a:r>
              <a:rPr lang="nl-NL" sz="2700"/>
              <a:t>De 3 kansen van REDIII</a:t>
            </a:r>
            <a:br>
              <a:rPr lang="nl-NL" sz="2700"/>
            </a:br>
            <a:endParaRPr lang="nl-NL" sz="2700"/>
          </a:p>
        </p:txBody>
      </p:sp>
      <p:pic>
        <p:nvPicPr>
          <p:cNvPr id="7" name="Afbeelding 6" descr="Afbeelding met buitenshuis, boom, pijp, wiel&#10;&#10;Door AI gegenereerde inhoud is mogelijk onjuist.">
            <a:extLst>
              <a:ext uri="{FF2B5EF4-FFF2-40B4-BE49-F238E27FC236}">
                <a16:creationId xmlns:a16="http://schemas.microsoft.com/office/drawing/2014/main" id="{716A8DA3-F68D-1E3A-2F58-ABA67E78881E}"/>
              </a:ext>
            </a:extLst>
          </p:cNvPr>
          <p:cNvPicPr>
            <a:picLocks noChangeAspect="1"/>
          </p:cNvPicPr>
          <p:nvPr/>
        </p:nvPicPr>
        <p:blipFill>
          <a:blip r:embed="rId3"/>
          <a:srcRect l="5240" r="1395"/>
          <a:stretch>
            <a:fillRect/>
          </a:stretch>
        </p:blipFill>
        <p:spPr>
          <a:xfrm>
            <a:off x="328084" y="2145175"/>
            <a:ext cx="5640000" cy="4032250"/>
          </a:xfrm>
          <a:prstGeom prst="rect">
            <a:avLst/>
          </a:prstGeom>
          <a:noFill/>
        </p:spPr>
      </p:pic>
      <p:sp>
        <p:nvSpPr>
          <p:cNvPr id="3" name="Tijdelijke aanduiding voor inhoud 2">
            <a:extLst>
              <a:ext uri="{FF2B5EF4-FFF2-40B4-BE49-F238E27FC236}">
                <a16:creationId xmlns:a16="http://schemas.microsoft.com/office/drawing/2014/main" id="{C4C22D8F-30F9-103B-D705-237D436291E9}"/>
              </a:ext>
            </a:extLst>
          </p:cNvPr>
          <p:cNvSpPr>
            <a:spLocks noGrp="1"/>
          </p:cNvSpPr>
          <p:nvPr>
            <p:ph sz="quarter" idx="14"/>
          </p:nvPr>
        </p:nvSpPr>
        <p:spPr>
          <a:xfrm>
            <a:off x="6216640" y="2132854"/>
            <a:ext cx="5640000" cy="4032250"/>
          </a:xfrm>
        </p:spPr>
        <p:txBody>
          <a:bodyPr>
            <a:normAutofit/>
          </a:bodyPr>
          <a:lstStyle/>
          <a:p>
            <a:pPr>
              <a:buFont typeface="+mj-lt"/>
              <a:buAutoNum type="arabicPeriod"/>
            </a:pPr>
            <a:r>
              <a:rPr lang="nl-NL" sz="2200" dirty="0"/>
              <a:t>Alle hernieuwbare-energieprojecten zijn van </a:t>
            </a:r>
            <a:r>
              <a:rPr lang="nl-NL" sz="2200" b="1" dirty="0"/>
              <a:t>hoger openbaar belang</a:t>
            </a:r>
          </a:p>
          <a:p>
            <a:pPr>
              <a:buFont typeface="+mj-lt"/>
              <a:buAutoNum type="arabicPeriod"/>
            </a:pPr>
            <a:r>
              <a:rPr lang="nl-NL" sz="2200" dirty="0"/>
              <a:t>Bij voldoende mitigatie wordt doden van beschermde soorten bij alle hernieuwbare-energieprojecten gezien als </a:t>
            </a:r>
            <a:r>
              <a:rPr lang="nl-NL" sz="2200" b="1" dirty="0"/>
              <a:t>niet-opzettelijk</a:t>
            </a:r>
          </a:p>
          <a:p>
            <a:pPr>
              <a:buFont typeface="+mj-lt"/>
              <a:buAutoNum type="arabicPeriod"/>
            </a:pPr>
            <a:r>
              <a:rPr lang="nl-NL" sz="2200" dirty="0"/>
              <a:t>In soms voorkomende situatie </a:t>
            </a:r>
            <a:r>
              <a:rPr lang="nl-NL" sz="2200" b="1" dirty="0"/>
              <a:t>compensatie</a:t>
            </a:r>
            <a:r>
              <a:rPr lang="nl-NL" sz="2200" dirty="0"/>
              <a:t> van natuureffecten door bevoegd gezag buiten het versnellingsgebied, voor projecten binnen een versnellingsgebied, op kosten van initiatiefnemer </a:t>
            </a:r>
          </a:p>
        </p:txBody>
      </p:sp>
      <p:sp>
        <p:nvSpPr>
          <p:cNvPr id="6" name="Tijdelijke aanduiding voor dianummer 5" hidden="1">
            <a:extLst>
              <a:ext uri="{FF2B5EF4-FFF2-40B4-BE49-F238E27FC236}">
                <a16:creationId xmlns:a16="http://schemas.microsoft.com/office/drawing/2014/main" id="{4A06E9F4-6AF8-69EA-1CCE-83B42647A955}"/>
              </a:ext>
            </a:extLst>
          </p:cNvPr>
          <p:cNvSpPr>
            <a:spLocks noGrp="1"/>
          </p:cNvSpPr>
          <p:nvPr>
            <p:ph type="sldNum" sz="quarter" idx="4"/>
          </p:nvPr>
        </p:nvSpPr>
        <p:spPr/>
        <p:txBody>
          <a:bodyPr/>
          <a:lstStyle/>
          <a:p>
            <a:pPr defTabSz="685800">
              <a:spcAft>
                <a:spcPts val="600"/>
              </a:spcAft>
            </a:pPr>
            <a:fld id="{10A0A6AF-03C5-477E-939A-E28F7E7F05EA}" type="slidenum">
              <a:rPr lang="nl-NL" smtClean="0">
                <a:solidFill>
                  <a:prstClr val="black">
                    <a:tint val="75000"/>
                  </a:prstClr>
                </a:solidFill>
                <a:latin typeface="Calibri" panose="020F0502020204030204"/>
                <a:cs typeface="Arial"/>
              </a:rPr>
              <a:pPr defTabSz="685800">
                <a:spcAft>
                  <a:spcPts val="600"/>
                </a:spcAft>
              </a:pPr>
              <a:t>7</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428020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0A80-87AE-1749-EA4E-15AC47DA5B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D215D5-5211-4240-590E-501276885707}"/>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kern="1200" dirty="0">
                <a:latin typeface="+mj-lt"/>
                <a:ea typeface="+mj-ea"/>
                <a:cs typeface="+mj-cs"/>
              </a:rPr>
              <a:t>1. Hoger openbaar belang</a:t>
            </a:r>
          </a:p>
        </p:txBody>
      </p:sp>
      <p:pic>
        <p:nvPicPr>
          <p:cNvPr id="18" name="Afbeelding 17">
            <a:extLst>
              <a:ext uri="{FF2B5EF4-FFF2-40B4-BE49-F238E27FC236}">
                <a16:creationId xmlns:a16="http://schemas.microsoft.com/office/drawing/2014/main" id="{3171B3EA-875D-8A76-D85C-E7FFE6C46A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3696" y="2145175"/>
            <a:ext cx="5628776" cy="4032250"/>
          </a:xfrm>
          <a:prstGeom prst="rect">
            <a:avLst/>
          </a:prstGeom>
          <a:noFill/>
        </p:spPr>
      </p:pic>
      <p:sp>
        <p:nvSpPr>
          <p:cNvPr id="17" name="Tekstvak 16">
            <a:extLst>
              <a:ext uri="{FF2B5EF4-FFF2-40B4-BE49-F238E27FC236}">
                <a16:creationId xmlns:a16="http://schemas.microsoft.com/office/drawing/2014/main" id="{B9C8FF07-BFFE-5A57-FBDA-96133D4BDB3C}"/>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Alle hernieuwbare-energieprojecten worden geacht van hoger openbaar belang te zijn</a:t>
            </a:r>
          </a:p>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b="0" i="0" u="none" strike="noStrike" cap="none" spc="0" normalizeH="0" baseline="0" noProof="0" dirty="0">
                <a:ln>
                  <a:noFill/>
                </a:ln>
                <a:effectLst/>
                <a:uLnTx/>
                <a:uFillTx/>
              </a:rPr>
              <a:t>Helpt met uitzondering op milieuvergunning</a:t>
            </a:r>
          </a:p>
        </p:txBody>
      </p:sp>
      <p:sp>
        <p:nvSpPr>
          <p:cNvPr id="6" name="Tijdelijke aanduiding voor dianummer 5" hidden="1">
            <a:extLst>
              <a:ext uri="{FF2B5EF4-FFF2-40B4-BE49-F238E27FC236}">
                <a16:creationId xmlns:a16="http://schemas.microsoft.com/office/drawing/2014/main" id="{7E2FE1BD-BD1B-8995-646C-3B770C87321C}"/>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8</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371326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DAD0-99B3-B796-7647-A3752EF67E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FC6547-0629-630E-C431-92F5AFB16F68}"/>
              </a:ext>
            </a:extLst>
          </p:cNvPr>
          <p:cNvSpPr>
            <a:spLocks noGrp="1"/>
          </p:cNvSpPr>
          <p:nvPr>
            <p:ph type="title"/>
          </p:nvPr>
        </p:nvSpPr>
        <p:spPr>
          <a:xfrm>
            <a:off x="335360" y="1268760"/>
            <a:ext cx="11521280" cy="864094"/>
          </a:xfrm>
        </p:spPr>
        <p:txBody>
          <a:bodyPr vert="horz" wrap="square" lIns="91440" tIns="45720" rIns="91440" bIns="45720" numCol="1" anchor="t" anchorCtr="0" compatLnSpc="1">
            <a:prstTxWarp prst="textNoShape">
              <a:avLst/>
            </a:prstTxWarp>
            <a:normAutofit/>
          </a:bodyPr>
          <a:lstStyle/>
          <a:p>
            <a:r>
              <a:rPr lang="nl-NL" sz="2700" kern="1200">
                <a:latin typeface="+mj-lt"/>
                <a:ea typeface="+mj-ea"/>
                <a:cs typeface="+mj-cs"/>
              </a:rPr>
              <a:t>2. Niet opzettelijk doden/verstoren bij voldoende mitigerende maatregelen</a:t>
            </a:r>
          </a:p>
        </p:txBody>
      </p:sp>
      <p:pic>
        <p:nvPicPr>
          <p:cNvPr id="4" name="Afbeelding 3" descr="Afbeelding met vogel, watervogel, grutto, snavel&#10;&#10;Door AI gegenereerde inhoud is mogelijk onjuist.">
            <a:extLst>
              <a:ext uri="{FF2B5EF4-FFF2-40B4-BE49-F238E27FC236}">
                <a16:creationId xmlns:a16="http://schemas.microsoft.com/office/drawing/2014/main" id="{6C159DC2-4E4F-AEC9-3454-39E709406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2355" y="2280088"/>
            <a:ext cx="2691526" cy="4032250"/>
          </a:xfrm>
          <a:prstGeom prst="rect">
            <a:avLst/>
          </a:prstGeom>
          <a:noFill/>
        </p:spPr>
      </p:pic>
      <p:sp>
        <p:nvSpPr>
          <p:cNvPr id="17" name="Tekstvak 16">
            <a:extLst>
              <a:ext uri="{FF2B5EF4-FFF2-40B4-BE49-F238E27FC236}">
                <a16:creationId xmlns:a16="http://schemas.microsoft.com/office/drawing/2014/main" id="{CC301040-A83B-53CF-2B2F-A34F7EBFFA29}"/>
              </a:ext>
            </a:extLst>
          </p:cNvPr>
          <p:cNvSpPr txBox="1"/>
          <p:nvPr/>
        </p:nvSpPr>
        <p:spPr>
          <a:xfrm>
            <a:off x="6216640" y="2132854"/>
            <a:ext cx="5640000" cy="4032250"/>
          </a:xfrm>
          <a:prstGeom prst="rect">
            <a:avLst/>
          </a:prstGeom>
        </p:spPr>
        <p:txBody>
          <a:bodyPr>
            <a:normAutofit/>
          </a:bodyPr>
          <a:lstStyle/>
          <a:p>
            <a:pPr marL="360000" marR="0" lvl="0" indent="-360000" fontAlgn="auto">
              <a:lnSpc>
                <a:spcPct val="90000"/>
              </a:lnSpc>
              <a:spcBef>
                <a:spcPts val="1000"/>
              </a:spcBef>
              <a:spcAft>
                <a:spcPts val="0"/>
              </a:spcAft>
              <a:buClrTx/>
              <a:buSzTx/>
              <a:buFont typeface="Arial" panose="020B0604020202020204" pitchFamily="34" charset="0"/>
              <a:buChar char="•"/>
              <a:tabLst/>
              <a:defRPr/>
            </a:pPr>
            <a:r>
              <a:rPr kumimoji="0" lang="nl-NL" sz="2400" b="0" i="0" u="none" strike="noStrike" cap="none" spc="0" normalizeH="0" baseline="0" noProof="0" dirty="0">
                <a:ln>
                  <a:noFill/>
                </a:ln>
                <a:effectLst/>
                <a:uLnTx/>
                <a:uFillTx/>
              </a:rPr>
              <a:t>Makkelijker een vergunning bij doding of verstoring van beschermde soorten</a:t>
            </a:r>
          </a:p>
        </p:txBody>
      </p:sp>
      <p:sp>
        <p:nvSpPr>
          <p:cNvPr id="6" name="Tijdelijke aanduiding voor dianummer 5" hidden="1">
            <a:extLst>
              <a:ext uri="{FF2B5EF4-FFF2-40B4-BE49-F238E27FC236}">
                <a16:creationId xmlns:a16="http://schemas.microsoft.com/office/drawing/2014/main" id="{A1A410FF-C232-1F64-8E68-053AB8FFE330}"/>
              </a:ext>
            </a:extLst>
          </p:cNvPr>
          <p:cNvSpPr>
            <a:spLocks noGrp="1"/>
          </p:cNvSpPr>
          <p:nvPr>
            <p:ph type="sldNum" sz="quarter" idx="4"/>
          </p:nvPr>
        </p:nvSpPr>
        <p:spPr/>
        <p:txBody>
          <a:bodyPr/>
          <a:lstStyle/>
          <a:p>
            <a:pPr defTabSz="685800">
              <a:spcAft>
                <a:spcPts val="600"/>
              </a:spcAft>
            </a:pPr>
            <a:fld id="{10A0A6AF-03C5-477E-939A-E28F7E7F05EA}" type="slidenum">
              <a:rPr lang="nl-NL">
                <a:solidFill>
                  <a:prstClr val="black">
                    <a:tint val="75000"/>
                  </a:prstClr>
                </a:solidFill>
                <a:latin typeface="Calibri" panose="020F0502020204030204"/>
                <a:cs typeface="Arial"/>
              </a:rPr>
              <a:pPr defTabSz="685800">
                <a:spcAft>
                  <a:spcPts val="600"/>
                </a:spcAft>
              </a:pPr>
              <a:t>9</a:t>
            </a:fld>
            <a:endParaRPr lang="nl-NL">
              <a:solidFill>
                <a:prstClr val="black">
                  <a:tint val="75000"/>
                </a:prstClr>
              </a:solidFill>
              <a:latin typeface="Calibri" panose="020F0502020204030204"/>
              <a:cs typeface="Arial"/>
            </a:endParaRPr>
          </a:p>
        </p:txBody>
      </p:sp>
    </p:spTree>
    <p:extLst>
      <p:ext uri="{BB962C8B-B14F-4D97-AF65-F5344CB8AC3E}">
        <p14:creationId xmlns:p14="http://schemas.microsoft.com/office/powerpoint/2010/main" val="37882289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8024 RIJK - Sjabloon 16x9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7" id="{1DDDCBE3-E9AF-2E48-B73E-B76918E9209F}" vid="{4818D90F-4F91-CF4C-A37E-A80E5860AC32}"/>
    </a:ext>
  </a:extLst>
</a:theme>
</file>

<file path=ppt/theme/theme3.xml><?xml version="1.0" encoding="utf-8"?>
<a:theme xmlns:a="http://schemas.openxmlformats.org/drawingml/2006/main" name="RVO">
  <a:themeElements>
    <a:clrScheme name="RVO">
      <a:dk1>
        <a:sysClr val="windowText" lastClr="000000"/>
      </a:dk1>
      <a:lt1>
        <a:sysClr val="window" lastClr="FFFFFF"/>
      </a:lt1>
      <a:dk2>
        <a:srgbClr val="007BC7"/>
      </a:dk2>
      <a:lt2>
        <a:srgbClr val="EEECE1"/>
      </a:lt2>
      <a:accent1>
        <a:srgbClr val="007BC7"/>
      </a:accent1>
      <a:accent2>
        <a:srgbClr val="8FCAE7"/>
      </a:accent2>
      <a:accent3>
        <a:srgbClr val="39870C"/>
      </a:accent3>
      <a:accent4>
        <a:srgbClr val="F9E11E"/>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VO.potx" id="{3D792080-9BF0-4E84-9E30-8E439A1BF80E}" vid="{8BDE3F31-DB42-4E7C-8EC8-23B2D20DC7A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3ef734-0e47-4cee-bb13-ca118e49a096" xsi:nil="true"/>
    <lcf76f155ced4ddcb4097134ff3c332f xmlns="1b4b1f2e-2194-428d-ac5e-b0ca3b4d510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AE11CE50310C458FC7F45A8E53F372" ma:contentTypeVersion="14" ma:contentTypeDescription="Een nieuw document maken." ma:contentTypeScope="" ma:versionID="d31cb862a8889c73638ea197aa8bda47">
  <xsd:schema xmlns:xsd="http://www.w3.org/2001/XMLSchema" xmlns:xs="http://www.w3.org/2001/XMLSchema" xmlns:p="http://schemas.microsoft.com/office/2006/metadata/properties" xmlns:ns2="1b4b1f2e-2194-428d-ac5e-b0ca3b4d5103" xmlns:ns3="c53ef734-0e47-4cee-bb13-ca118e49a096" targetNamespace="http://schemas.microsoft.com/office/2006/metadata/properties" ma:root="true" ma:fieldsID="23a84eed1ac76d37eb76808e6721d52a" ns2:_="" ns3:_="">
    <xsd:import namespace="1b4b1f2e-2194-428d-ac5e-b0ca3b4d5103"/>
    <xsd:import namespace="c53ef734-0e47-4cee-bb13-ca118e49a09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b1f2e-2194-428d-ac5e-b0ca3b4d51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eb5d102-68e6-440d-87f4-70862945903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3ef734-0e47-4cee-bb13-ca118e49a096"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c2b93703-fe98-45ba-b479-416adb4d4739}" ma:internalName="TaxCatchAll" ma:showField="CatchAllData" ma:web="c53ef734-0e47-4cee-bb13-ca118e49a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83FBE7-FC5A-4917-BD8A-DCF611C4743B}">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dcmitype/"/>
    <ds:schemaRef ds:uri="c53ef734-0e47-4cee-bb13-ca118e49a096"/>
    <ds:schemaRef ds:uri="1b4b1f2e-2194-428d-ac5e-b0ca3b4d5103"/>
    <ds:schemaRef ds:uri="http://www.w3.org/XML/1998/namespace"/>
  </ds:schemaRefs>
</ds:datastoreItem>
</file>

<file path=customXml/itemProps2.xml><?xml version="1.0" encoding="utf-8"?>
<ds:datastoreItem xmlns:ds="http://schemas.openxmlformats.org/officeDocument/2006/customXml" ds:itemID="{E5B72F9B-D410-44E8-AAB4-5559D9D3F324}">
  <ds:schemaRefs>
    <ds:schemaRef ds:uri="http://schemas.microsoft.com/sharepoint/v3/contenttype/forms"/>
  </ds:schemaRefs>
</ds:datastoreItem>
</file>

<file path=customXml/itemProps3.xml><?xml version="1.0" encoding="utf-8"?>
<ds:datastoreItem xmlns:ds="http://schemas.openxmlformats.org/officeDocument/2006/customXml" ds:itemID="{E6AFAE28-A035-4EDB-B9A1-9102E60D3BF5}">
  <ds:schemaRefs>
    <ds:schemaRef ds:uri="1b4b1f2e-2194-428d-ac5e-b0ca3b4d5103"/>
    <ds:schemaRef ds:uri="c53ef734-0e47-4cee-bb13-ca118e49a0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otalTime>2197</TotalTime>
  <Words>1955</Words>
  <Application>Microsoft Office PowerPoint</Application>
  <PresentationFormat>Breedbeeld</PresentationFormat>
  <Paragraphs>227</Paragraphs>
  <Slides>20</Slides>
  <Notes>16</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20</vt:i4>
      </vt:variant>
    </vt:vector>
  </HeadingPairs>
  <TitlesOfParts>
    <vt:vector size="29" baseType="lpstr">
      <vt:lpstr>Aptos</vt:lpstr>
      <vt:lpstr>Aptos Display</vt:lpstr>
      <vt:lpstr>Arial</vt:lpstr>
      <vt:lpstr>Calibri</vt:lpstr>
      <vt:lpstr>Verdana</vt:lpstr>
      <vt:lpstr>Wingdings</vt:lpstr>
      <vt:lpstr>Kantoorthema</vt:lpstr>
      <vt:lpstr>18024 RIJK - Sjabloon 16x9 Hemelblauw</vt:lpstr>
      <vt:lpstr>RVO</vt:lpstr>
      <vt:lpstr>Handleiding:  REDIII voor vergunningverleners </vt:lpstr>
      <vt:lpstr>Disclaimer</vt:lpstr>
      <vt:lpstr>Achtergrond REDIII</vt:lpstr>
      <vt:lpstr>REDIII vergunningverlening</vt:lpstr>
      <vt:lpstr>Introductie in versnellingsgebieden</vt:lpstr>
      <vt:lpstr>REDIII: de spakenspanner in de gereedschapskist van de vergunningverlener</vt:lpstr>
      <vt:lpstr>De 3 kansen van REDIII </vt:lpstr>
      <vt:lpstr>1. Hoger openbaar belang</vt:lpstr>
      <vt:lpstr>2. Niet opzettelijk doden/verstoren bij voldoende mitigerende maatregelen</vt:lpstr>
      <vt:lpstr>3. Compensatie van natuureffecten</vt:lpstr>
      <vt:lpstr>Misverstand 1: Sneller door REDIII </vt:lpstr>
      <vt:lpstr>Misverstand 2: altijd een vergunning door REDIII </vt:lpstr>
      <vt:lpstr>Misverstand 3: Meer regie door REDIII </vt:lpstr>
      <vt:lpstr>Misverstand 4: Versnellingsgebieden leiden tot versnelling </vt:lpstr>
      <vt:lpstr>PowerPoint-presentatie</vt:lpstr>
      <vt:lpstr>Meer informatie </vt:lpstr>
      <vt:lpstr>Bijlagen</vt:lpstr>
      <vt:lpstr>Eisen voor aanwijzen versnellingsgebied</vt:lpstr>
      <vt:lpstr>Definitie van hernieuwbare energie (en infra)</vt:lpstr>
      <vt:lpstr>PowerPoint-presentatie</vt:lpstr>
    </vt:vector>
  </TitlesOfParts>
  <Company>Ministerie van Economische Zaken en Klimaat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M. (Maas)</dc:creator>
  <cp:lastModifiedBy>Roskott, N.T. (Niels)</cp:lastModifiedBy>
  <cp:revision>103</cp:revision>
  <dcterms:created xsi:type="dcterms:W3CDTF">2025-08-13T07:27:07Z</dcterms:created>
  <dcterms:modified xsi:type="dcterms:W3CDTF">2025-10-09T13:06:05Z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0x010100F6AE11CE50310C458FC7F45A8E53F372</vt:lpwstr>
  </property>
  <property fmtid="{D5CDD505-2E9C-101B-9397-08002B2CF9AE}" pid="3" name="MediaServiceImageTags">
    <vt:lpwstr/>
  </property>
</Properties>
</file>